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8" r:id="rId2"/>
    <p:sldId id="307" r:id="rId3"/>
    <p:sldId id="308" r:id="rId4"/>
    <p:sldId id="279" r:id="rId5"/>
    <p:sldId id="289" r:id="rId6"/>
    <p:sldId id="280" r:id="rId7"/>
    <p:sldId id="290" r:id="rId8"/>
    <p:sldId id="266" r:id="rId9"/>
    <p:sldId id="286" r:id="rId10"/>
    <p:sldId id="292" r:id="rId11"/>
    <p:sldId id="294" r:id="rId12"/>
    <p:sldId id="291" r:id="rId13"/>
    <p:sldId id="295" r:id="rId14"/>
    <p:sldId id="296" r:id="rId15"/>
    <p:sldId id="297" r:id="rId16"/>
    <p:sldId id="298" r:id="rId17"/>
    <p:sldId id="299" r:id="rId18"/>
    <p:sldId id="301" r:id="rId19"/>
    <p:sldId id="302" r:id="rId20"/>
    <p:sldId id="300" r:id="rId21"/>
    <p:sldId id="303" r:id="rId22"/>
    <p:sldId id="304" r:id="rId23"/>
    <p:sldId id="305" r:id="rId24"/>
    <p:sldId id="306" r:id="rId25"/>
    <p:sldId id="276" r:id="rId26"/>
    <p:sldId id="277" r:id="rId27"/>
    <p:sldId id="259" r:id="rId28"/>
    <p:sldId id="260" r:id="rId29"/>
    <p:sldId id="261" r:id="rId30"/>
    <p:sldId id="262" r:id="rId31"/>
    <p:sldId id="263" r:id="rId32"/>
    <p:sldId id="257" r:id="rId33"/>
    <p:sldId id="264" r:id="rId34"/>
    <p:sldId id="278" r:id="rId35"/>
    <p:sldId id="283" r:id="rId36"/>
    <p:sldId id="310" r:id="rId37"/>
    <p:sldId id="309"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36"/>
    <p:restoredTop sz="94658"/>
  </p:normalViewPr>
  <p:slideViewPr>
    <p:cSldViewPr snapToGrid="0" snapToObjects="1">
      <p:cViewPr varScale="1">
        <p:scale>
          <a:sx n="167" d="100"/>
          <a:sy n="167" d="100"/>
        </p:scale>
        <p:origin x="20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F4870-8FA9-473B-8DF0-CC2D7612842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19C5E05-9218-4899-B6B3-6D3997BE8698}">
      <dgm:prSet/>
      <dgm:spPr/>
      <dgm:t>
        <a:bodyPr/>
        <a:lstStyle/>
        <a:p>
          <a:r>
            <a:rPr lang="en-US"/>
            <a:t>Neyman 1933 formalized the concept of power in terms of type 1 errors (FP) and type 2 errors (FN).</a:t>
          </a:r>
        </a:p>
      </dgm:t>
    </dgm:pt>
    <dgm:pt modelId="{2E5BD4B2-1309-45AE-B3F1-4648E31C5FD4}" type="parTrans" cxnId="{EB6E8ED5-169E-49DC-A567-6AD2EEC21DE2}">
      <dgm:prSet/>
      <dgm:spPr/>
      <dgm:t>
        <a:bodyPr/>
        <a:lstStyle/>
        <a:p>
          <a:endParaRPr lang="en-US"/>
        </a:p>
      </dgm:t>
    </dgm:pt>
    <dgm:pt modelId="{08A7BC01-99CD-4329-902B-A97241390E55}" type="sibTrans" cxnId="{EB6E8ED5-169E-49DC-A567-6AD2EEC21DE2}">
      <dgm:prSet/>
      <dgm:spPr/>
      <dgm:t>
        <a:bodyPr/>
        <a:lstStyle/>
        <a:p>
          <a:endParaRPr lang="en-US"/>
        </a:p>
      </dgm:t>
    </dgm:pt>
    <dgm:pt modelId="{059B4F67-FB78-4739-A1CA-A2F46F465DD2}">
      <dgm:prSet/>
      <dgm:spPr/>
      <dgm:t>
        <a:bodyPr/>
        <a:lstStyle/>
        <a:p>
          <a:r>
            <a:rPr lang="en-US"/>
            <a:t>More N = better Stats, More N = More $$$</a:t>
          </a:r>
        </a:p>
      </dgm:t>
    </dgm:pt>
    <dgm:pt modelId="{2A295418-812C-4EF3-B288-3173E8A195E3}" type="parTrans" cxnId="{3C8FE054-7BA8-4A9E-95E6-CB77454F0E0A}">
      <dgm:prSet/>
      <dgm:spPr/>
      <dgm:t>
        <a:bodyPr/>
        <a:lstStyle/>
        <a:p>
          <a:endParaRPr lang="en-US"/>
        </a:p>
      </dgm:t>
    </dgm:pt>
    <dgm:pt modelId="{A469F7FA-4612-450D-A99A-524E1B1B6B2A}" type="sibTrans" cxnId="{3C8FE054-7BA8-4A9E-95E6-CB77454F0E0A}">
      <dgm:prSet/>
      <dgm:spPr/>
      <dgm:t>
        <a:bodyPr/>
        <a:lstStyle/>
        <a:p>
          <a:endParaRPr lang="en-US"/>
        </a:p>
      </dgm:t>
    </dgm:pt>
    <dgm:pt modelId="{30AA07BD-17C6-4754-AA02-3A50534EBF90}">
      <dgm:prSet/>
      <dgm:spPr/>
      <dgm:t>
        <a:bodyPr/>
        <a:lstStyle/>
        <a:p>
          <a:r>
            <a:rPr lang="en-US"/>
            <a:t>Long deep history has crystalized  p&gt;0.05  dogma.</a:t>
          </a:r>
        </a:p>
      </dgm:t>
    </dgm:pt>
    <dgm:pt modelId="{17DC27C3-CCCA-4102-B558-E4C0CE824194}" type="parTrans" cxnId="{15EFF72A-C263-4B99-AE72-CFE3D53F1AAC}">
      <dgm:prSet/>
      <dgm:spPr/>
      <dgm:t>
        <a:bodyPr/>
        <a:lstStyle/>
        <a:p>
          <a:endParaRPr lang="en-US"/>
        </a:p>
      </dgm:t>
    </dgm:pt>
    <dgm:pt modelId="{A01822F6-B54D-453B-ADFA-96477EF8F132}" type="sibTrans" cxnId="{15EFF72A-C263-4B99-AE72-CFE3D53F1AAC}">
      <dgm:prSet/>
      <dgm:spPr/>
      <dgm:t>
        <a:bodyPr/>
        <a:lstStyle/>
        <a:p>
          <a:endParaRPr lang="en-US"/>
        </a:p>
      </dgm:t>
    </dgm:pt>
    <dgm:pt modelId="{CD11F61B-B304-4AAD-8204-7B4676EAC27C}">
      <dgm:prSet/>
      <dgm:spPr/>
      <dgm:t>
        <a:bodyPr/>
        <a:lstStyle/>
        <a:p>
          <a:r>
            <a:rPr lang="en-US"/>
            <a:t>P &lt; 0.05 is </a:t>
          </a:r>
          <a:r>
            <a:rPr lang="en-US" i="1" u="sng"/>
            <a:t>arbitrary</a:t>
          </a:r>
          <a:r>
            <a:rPr lang="en-US"/>
            <a:t> (but not unreasonable)</a:t>
          </a:r>
        </a:p>
      </dgm:t>
    </dgm:pt>
    <dgm:pt modelId="{3079DCEA-530E-4637-A821-DCB0513926D6}" type="parTrans" cxnId="{37C69ED6-D0C3-4A88-81E3-2C0B801A5ECA}">
      <dgm:prSet/>
      <dgm:spPr/>
      <dgm:t>
        <a:bodyPr/>
        <a:lstStyle/>
        <a:p>
          <a:endParaRPr lang="en-US"/>
        </a:p>
      </dgm:t>
    </dgm:pt>
    <dgm:pt modelId="{9161950D-DB5C-48F3-92B5-672557DE8FC6}" type="sibTrans" cxnId="{37C69ED6-D0C3-4A88-81E3-2C0B801A5ECA}">
      <dgm:prSet/>
      <dgm:spPr/>
      <dgm:t>
        <a:bodyPr/>
        <a:lstStyle/>
        <a:p>
          <a:endParaRPr lang="en-US"/>
        </a:p>
      </dgm:t>
    </dgm:pt>
    <dgm:pt modelId="{EA758A87-CE17-49A1-B9BA-8764E79081C8}">
      <dgm:prSet/>
      <dgm:spPr/>
      <dgm:t>
        <a:bodyPr/>
        <a:lstStyle/>
        <a:p>
          <a:r>
            <a:rPr lang="en-US"/>
            <a:t>Frequentist approach can only reject the Null hypothesis.</a:t>
          </a:r>
        </a:p>
      </dgm:t>
    </dgm:pt>
    <dgm:pt modelId="{DB9C0B5D-51D4-4E8B-A658-961E2C80BA24}" type="parTrans" cxnId="{8652EC9C-095A-4ED3-B5E8-6F0CEC500BB1}">
      <dgm:prSet/>
      <dgm:spPr/>
      <dgm:t>
        <a:bodyPr/>
        <a:lstStyle/>
        <a:p>
          <a:endParaRPr lang="en-US"/>
        </a:p>
      </dgm:t>
    </dgm:pt>
    <dgm:pt modelId="{5FA0A424-990D-4D75-8279-86CB87FEA937}" type="sibTrans" cxnId="{8652EC9C-095A-4ED3-B5E8-6F0CEC500BB1}">
      <dgm:prSet/>
      <dgm:spPr/>
      <dgm:t>
        <a:bodyPr/>
        <a:lstStyle/>
        <a:p>
          <a:endParaRPr lang="en-US"/>
        </a:p>
      </dgm:t>
    </dgm:pt>
    <dgm:pt modelId="{307F71EF-EA9A-9E4E-A64F-158356A19B6D}" type="pres">
      <dgm:prSet presAssocID="{5C0F4870-8FA9-473B-8DF0-CC2D76128424}" presName="vert0" presStyleCnt="0">
        <dgm:presLayoutVars>
          <dgm:dir/>
          <dgm:animOne val="branch"/>
          <dgm:animLvl val="lvl"/>
        </dgm:presLayoutVars>
      </dgm:prSet>
      <dgm:spPr/>
    </dgm:pt>
    <dgm:pt modelId="{D6081AAA-4060-D546-9D97-B3075B44C552}" type="pres">
      <dgm:prSet presAssocID="{119C5E05-9218-4899-B6B3-6D3997BE8698}" presName="thickLine" presStyleLbl="alignNode1" presStyleIdx="0" presStyleCnt="5"/>
      <dgm:spPr/>
    </dgm:pt>
    <dgm:pt modelId="{AF168607-AE98-BE49-A8C6-678E13129DD1}" type="pres">
      <dgm:prSet presAssocID="{119C5E05-9218-4899-B6B3-6D3997BE8698}" presName="horz1" presStyleCnt="0"/>
      <dgm:spPr/>
    </dgm:pt>
    <dgm:pt modelId="{65C23D03-E01C-A849-A21C-04BBC68C043F}" type="pres">
      <dgm:prSet presAssocID="{119C5E05-9218-4899-B6B3-6D3997BE8698}" presName="tx1" presStyleLbl="revTx" presStyleIdx="0" presStyleCnt="5"/>
      <dgm:spPr/>
    </dgm:pt>
    <dgm:pt modelId="{228A050C-4E50-2E44-801D-F75BE7CF2C71}" type="pres">
      <dgm:prSet presAssocID="{119C5E05-9218-4899-B6B3-6D3997BE8698}" presName="vert1" presStyleCnt="0"/>
      <dgm:spPr/>
    </dgm:pt>
    <dgm:pt modelId="{73F895C7-F9AD-EB4E-8AB3-876DFE7B3E50}" type="pres">
      <dgm:prSet presAssocID="{059B4F67-FB78-4739-A1CA-A2F46F465DD2}" presName="thickLine" presStyleLbl="alignNode1" presStyleIdx="1" presStyleCnt="5"/>
      <dgm:spPr/>
    </dgm:pt>
    <dgm:pt modelId="{8B35ACE8-FEDD-484A-9FB5-5623988E2FEB}" type="pres">
      <dgm:prSet presAssocID="{059B4F67-FB78-4739-A1CA-A2F46F465DD2}" presName="horz1" presStyleCnt="0"/>
      <dgm:spPr/>
    </dgm:pt>
    <dgm:pt modelId="{CC5B25B6-1FC4-6E4B-8EFD-9700AF16C49A}" type="pres">
      <dgm:prSet presAssocID="{059B4F67-FB78-4739-A1CA-A2F46F465DD2}" presName="tx1" presStyleLbl="revTx" presStyleIdx="1" presStyleCnt="5"/>
      <dgm:spPr/>
    </dgm:pt>
    <dgm:pt modelId="{344B5C11-780E-9B47-BD44-0BF42CEFABFD}" type="pres">
      <dgm:prSet presAssocID="{059B4F67-FB78-4739-A1CA-A2F46F465DD2}" presName="vert1" presStyleCnt="0"/>
      <dgm:spPr/>
    </dgm:pt>
    <dgm:pt modelId="{A6E9004C-659B-B148-8381-9017A2BE819D}" type="pres">
      <dgm:prSet presAssocID="{30AA07BD-17C6-4754-AA02-3A50534EBF90}" presName="thickLine" presStyleLbl="alignNode1" presStyleIdx="2" presStyleCnt="5"/>
      <dgm:spPr/>
    </dgm:pt>
    <dgm:pt modelId="{EFD1C625-AE19-3441-94A8-A20DE9141732}" type="pres">
      <dgm:prSet presAssocID="{30AA07BD-17C6-4754-AA02-3A50534EBF90}" presName="horz1" presStyleCnt="0"/>
      <dgm:spPr/>
    </dgm:pt>
    <dgm:pt modelId="{E25BCBFE-2DB7-6D44-8775-6899FFED9023}" type="pres">
      <dgm:prSet presAssocID="{30AA07BD-17C6-4754-AA02-3A50534EBF90}" presName="tx1" presStyleLbl="revTx" presStyleIdx="2" presStyleCnt="5"/>
      <dgm:spPr/>
    </dgm:pt>
    <dgm:pt modelId="{83E7153D-09E6-2E4E-8A25-9F37FC3AAA88}" type="pres">
      <dgm:prSet presAssocID="{30AA07BD-17C6-4754-AA02-3A50534EBF90}" presName="vert1" presStyleCnt="0"/>
      <dgm:spPr/>
    </dgm:pt>
    <dgm:pt modelId="{398F2AB6-CFE3-C041-8429-D17D546BE8C1}" type="pres">
      <dgm:prSet presAssocID="{CD11F61B-B304-4AAD-8204-7B4676EAC27C}" presName="thickLine" presStyleLbl="alignNode1" presStyleIdx="3" presStyleCnt="5"/>
      <dgm:spPr/>
    </dgm:pt>
    <dgm:pt modelId="{92E8DFE1-DC6D-C84B-9055-BDBCD644676D}" type="pres">
      <dgm:prSet presAssocID="{CD11F61B-B304-4AAD-8204-7B4676EAC27C}" presName="horz1" presStyleCnt="0"/>
      <dgm:spPr/>
    </dgm:pt>
    <dgm:pt modelId="{EF87E320-E017-1F4E-B6B9-A13364D7E9A4}" type="pres">
      <dgm:prSet presAssocID="{CD11F61B-B304-4AAD-8204-7B4676EAC27C}" presName="tx1" presStyleLbl="revTx" presStyleIdx="3" presStyleCnt="5"/>
      <dgm:spPr/>
    </dgm:pt>
    <dgm:pt modelId="{B9DB07F9-E777-644C-A520-94E8645A76D5}" type="pres">
      <dgm:prSet presAssocID="{CD11F61B-B304-4AAD-8204-7B4676EAC27C}" presName="vert1" presStyleCnt="0"/>
      <dgm:spPr/>
    </dgm:pt>
    <dgm:pt modelId="{B94D23FF-3901-B447-9228-7102D1B97738}" type="pres">
      <dgm:prSet presAssocID="{EA758A87-CE17-49A1-B9BA-8764E79081C8}" presName="thickLine" presStyleLbl="alignNode1" presStyleIdx="4" presStyleCnt="5"/>
      <dgm:spPr/>
    </dgm:pt>
    <dgm:pt modelId="{1723A910-8717-584A-BCA2-0413A14036F3}" type="pres">
      <dgm:prSet presAssocID="{EA758A87-CE17-49A1-B9BA-8764E79081C8}" presName="horz1" presStyleCnt="0"/>
      <dgm:spPr/>
    </dgm:pt>
    <dgm:pt modelId="{3070EF87-B88D-BC4B-9F1C-B87BC4279F17}" type="pres">
      <dgm:prSet presAssocID="{EA758A87-CE17-49A1-B9BA-8764E79081C8}" presName="tx1" presStyleLbl="revTx" presStyleIdx="4" presStyleCnt="5"/>
      <dgm:spPr/>
    </dgm:pt>
    <dgm:pt modelId="{4CB2ED30-BD19-144B-B212-E1DA8EB455BC}" type="pres">
      <dgm:prSet presAssocID="{EA758A87-CE17-49A1-B9BA-8764E79081C8}" presName="vert1" presStyleCnt="0"/>
      <dgm:spPr/>
    </dgm:pt>
  </dgm:ptLst>
  <dgm:cxnLst>
    <dgm:cxn modelId="{56C10707-3BE8-D141-851A-32C5D9AD5BD1}" type="presOf" srcId="{059B4F67-FB78-4739-A1CA-A2F46F465DD2}" destId="{CC5B25B6-1FC4-6E4B-8EFD-9700AF16C49A}" srcOrd="0" destOrd="0" presId="urn:microsoft.com/office/officeart/2008/layout/LinedList"/>
    <dgm:cxn modelId="{B73D5D24-4D0B-7C4A-BC5F-74663F29A54B}" type="presOf" srcId="{30AA07BD-17C6-4754-AA02-3A50534EBF90}" destId="{E25BCBFE-2DB7-6D44-8775-6899FFED9023}" srcOrd="0" destOrd="0" presId="urn:microsoft.com/office/officeart/2008/layout/LinedList"/>
    <dgm:cxn modelId="{15EFF72A-C263-4B99-AE72-CFE3D53F1AAC}" srcId="{5C0F4870-8FA9-473B-8DF0-CC2D76128424}" destId="{30AA07BD-17C6-4754-AA02-3A50534EBF90}" srcOrd="2" destOrd="0" parTransId="{17DC27C3-CCCA-4102-B558-E4C0CE824194}" sibTransId="{A01822F6-B54D-453B-ADFA-96477EF8F132}"/>
    <dgm:cxn modelId="{A7F1782B-E917-AE44-944F-63976AFED643}" type="presOf" srcId="{119C5E05-9218-4899-B6B3-6D3997BE8698}" destId="{65C23D03-E01C-A849-A21C-04BBC68C043F}" srcOrd="0" destOrd="0" presId="urn:microsoft.com/office/officeart/2008/layout/LinedList"/>
    <dgm:cxn modelId="{3C8FE054-7BA8-4A9E-95E6-CB77454F0E0A}" srcId="{5C0F4870-8FA9-473B-8DF0-CC2D76128424}" destId="{059B4F67-FB78-4739-A1CA-A2F46F465DD2}" srcOrd="1" destOrd="0" parTransId="{2A295418-812C-4EF3-B288-3173E8A195E3}" sibTransId="{A469F7FA-4612-450D-A99A-524E1B1B6B2A}"/>
    <dgm:cxn modelId="{7C082280-8BE3-1D4F-85A0-F6B3722EFFED}" type="presOf" srcId="{CD11F61B-B304-4AAD-8204-7B4676EAC27C}" destId="{EF87E320-E017-1F4E-B6B9-A13364D7E9A4}" srcOrd="0" destOrd="0" presId="urn:microsoft.com/office/officeart/2008/layout/LinedList"/>
    <dgm:cxn modelId="{8652EC9C-095A-4ED3-B5E8-6F0CEC500BB1}" srcId="{5C0F4870-8FA9-473B-8DF0-CC2D76128424}" destId="{EA758A87-CE17-49A1-B9BA-8764E79081C8}" srcOrd="4" destOrd="0" parTransId="{DB9C0B5D-51D4-4E8B-A658-961E2C80BA24}" sibTransId="{5FA0A424-990D-4D75-8279-86CB87FEA937}"/>
    <dgm:cxn modelId="{EB6E8ED5-169E-49DC-A567-6AD2EEC21DE2}" srcId="{5C0F4870-8FA9-473B-8DF0-CC2D76128424}" destId="{119C5E05-9218-4899-B6B3-6D3997BE8698}" srcOrd="0" destOrd="0" parTransId="{2E5BD4B2-1309-45AE-B3F1-4648E31C5FD4}" sibTransId="{08A7BC01-99CD-4329-902B-A97241390E55}"/>
    <dgm:cxn modelId="{37C69ED6-D0C3-4A88-81E3-2C0B801A5ECA}" srcId="{5C0F4870-8FA9-473B-8DF0-CC2D76128424}" destId="{CD11F61B-B304-4AAD-8204-7B4676EAC27C}" srcOrd="3" destOrd="0" parTransId="{3079DCEA-530E-4637-A821-DCB0513926D6}" sibTransId="{9161950D-DB5C-48F3-92B5-672557DE8FC6}"/>
    <dgm:cxn modelId="{6CC966DE-6B64-CD4F-8959-34927D140A77}" type="presOf" srcId="{EA758A87-CE17-49A1-B9BA-8764E79081C8}" destId="{3070EF87-B88D-BC4B-9F1C-B87BC4279F17}" srcOrd="0" destOrd="0" presId="urn:microsoft.com/office/officeart/2008/layout/LinedList"/>
    <dgm:cxn modelId="{6A47D2F1-1EB3-8846-81F0-813B25F2BEC9}" type="presOf" srcId="{5C0F4870-8FA9-473B-8DF0-CC2D76128424}" destId="{307F71EF-EA9A-9E4E-A64F-158356A19B6D}" srcOrd="0" destOrd="0" presId="urn:microsoft.com/office/officeart/2008/layout/LinedList"/>
    <dgm:cxn modelId="{9277CF9D-E769-5048-A065-30440A32699F}" type="presParOf" srcId="{307F71EF-EA9A-9E4E-A64F-158356A19B6D}" destId="{D6081AAA-4060-D546-9D97-B3075B44C552}" srcOrd="0" destOrd="0" presId="urn:microsoft.com/office/officeart/2008/layout/LinedList"/>
    <dgm:cxn modelId="{41832B6D-7E71-3F4F-ACD6-D0AF7181177B}" type="presParOf" srcId="{307F71EF-EA9A-9E4E-A64F-158356A19B6D}" destId="{AF168607-AE98-BE49-A8C6-678E13129DD1}" srcOrd="1" destOrd="0" presId="urn:microsoft.com/office/officeart/2008/layout/LinedList"/>
    <dgm:cxn modelId="{2D612202-6EBB-6F45-A3D2-8A4CB7508C48}" type="presParOf" srcId="{AF168607-AE98-BE49-A8C6-678E13129DD1}" destId="{65C23D03-E01C-A849-A21C-04BBC68C043F}" srcOrd="0" destOrd="0" presId="urn:microsoft.com/office/officeart/2008/layout/LinedList"/>
    <dgm:cxn modelId="{05F32A88-CF14-924D-96E8-EB92982C360F}" type="presParOf" srcId="{AF168607-AE98-BE49-A8C6-678E13129DD1}" destId="{228A050C-4E50-2E44-801D-F75BE7CF2C71}" srcOrd="1" destOrd="0" presId="urn:microsoft.com/office/officeart/2008/layout/LinedList"/>
    <dgm:cxn modelId="{2743DA91-45C6-CE4E-9FB2-4D2C7FC438B3}" type="presParOf" srcId="{307F71EF-EA9A-9E4E-A64F-158356A19B6D}" destId="{73F895C7-F9AD-EB4E-8AB3-876DFE7B3E50}" srcOrd="2" destOrd="0" presId="urn:microsoft.com/office/officeart/2008/layout/LinedList"/>
    <dgm:cxn modelId="{48035EF7-4418-484E-9CC3-B18C52605705}" type="presParOf" srcId="{307F71EF-EA9A-9E4E-A64F-158356A19B6D}" destId="{8B35ACE8-FEDD-484A-9FB5-5623988E2FEB}" srcOrd="3" destOrd="0" presId="urn:microsoft.com/office/officeart/2008/layout/LinedList"/>
    <dgm:cxn modelId="{15304402-0BBE-6144-954E-97ADB853FEC1}" type="presParOf" srcId="{8B35ACE8-FEDD-484A-9FB5-5623988E2FEB}" destId="{CC5B25B6-1FC4-6E4B-8EFD-9700AF16C49A}" srcOrd="0" destOrd="0" presId="urn:microsoft.com/office/officeart/2008/layout/LinedList"/>
    <dgm:cxn modelId="{7A833EE4-F361-0744-951D-0107E4DA6F01}" type="presParOf" srcId="{8B35ACE8-FEDD-484A-9FB5-5623988E2FEB}" destId="{344B5C11-780E-9B47-BD44-0BF42CEFABFD}" srcOrd="1" destOrd="0" presId="urn:microsoft.com/office/officeart/2008/layout/LinedList"/>
    <dgm:cxn modelId="{9F4278A7-4B94-794C-A7DD-CF4CF9A8EE94}" type="presParOf" srcId="{307F71EF-EA9A-9E4E-A64F-158356A19B6D}" destId="{A6E9004C-659B-B148-8381-9017A2BE819D}" srcOrd="4" destOrd="0" presId="urn:microsoft.com/office/officeart/2008/layout/LinedList"/>
    <dgm:cxn modelId="{486761C8-FAEB-6641-A220-8613419473E9}" type="presParOf" srcId="{307F71EF-EA9A-9E4E-A64F-158356A19B6D}" destId="{EFD1C625-AE19-3441-94A8-A20DE9141732}" srcOrd="5" destOrd="0" presId="urn:microsoft.com/office/officeart/2008/layout/LinedList"/>
    <dgm:cxn modelId="{A09D7336-3C96-3A41-84A2-F935373144A7}" type="presParOf" srcId="{EFD1C625-AE19-3441-94A8-A20DE9141732}" destId="{E25BCBFE-2DB7-6D44-8775-6899FFED9023}" srcOrd="0" destOrd="0" presId="urn:microsoft.com/office/officeart/2008/layout/LinedList"/>
    <dgm:cxn modelId="{1550BE25-AE9A-C543-A862-89E5CD5200BB}" type="presParOf" srcId="{EFD1C625-AE19-3441-94A8-A20DE9141732}" destId="{83E7153D-09E6-2E4E-8A25-9F37FC3AAA88}" srcOrd="1" destOrd="0" presId="urn:microsoft.com/office/officeart/2008/layout/LinedList"/>
    <dgm:cxn modelId="{400CFDC7-0286-EC42-AC08-183A81FE83B4}" type="presParOf" srcId="{307F71EF-EA9A-9E4E-A64F-158356A19B6D}" destId="{398F2AB6-CFE3-C041-8429-D17D546BE8C1}" srcOrd="6" destOrd="0" presId="urn:microsoft.com/office/officeart/2008/layout/LinedList"/>
    <dgm:cxn modelId="{ED1782AC-4E64-4349-869D-9B716FF7A151}" type="presParOf" srcId="{307F71EF-EA9A-9E4E-A64F-158356A19B6D}" destId="{92E8DFE1-DC6D-C84B-9055-BDBCD644676D}" srcOrd="7" destOrd="0" presId="urn:microsoft.com/office/officeart/2008/layout/LinedList"/>
    <dgm:cxn modelId="{4801DD97-B6E1-184F-BDD4-04F33320A132}" type="presParOf" srcId="{92E8DFE1-DC6D-C84B-9055-BDBCD644676D}" destId="{EF87E320-E017-1F4E-B6B9-A13364D7E9A4}" srcOrd="0" destOrd="0" presId="urn:microsoft.com/office/officeart/2008/layout/LinedList"/>
    <dgm:cxn modelId="{002167EE-D051-984B-A96C-E3B19231C110}" type="presParOf" srcId="{92E8DFE1-DC6D-C84B-9055-BDBCD644676D}" destId="{B9DB07F9-E777-644C-A520-94E8645A76D5}" srcOrd="1" destOrd="0" presId="urn:microsoft.com/office/officeart/2008/layout/LinedList"/>
    <dgm:cxn modelId="{42192DDA-8699-D047-A9DB-0681273113CD}" type="presParOf" srcId="{307F71EF-EA9A-9E4E-A64F-158356A19B6D}" destId="{B94D23FF-3901-B447-9228-7102D1B97738}" srcOrd="8" destOrd="0" presId="urn:microsoft.com/office/officeart/2008/layout/LinedList"/>
    <dgm:cxn modelId="{A1F16DCB-8067-2B4B-A65D-16B77D5C7BD9}" type="presParOf" srcId="{307F71EF-EA9A-9E4E-A64F-158356A19B6D}" destId="{1723A910-8717-584A-BCA2-0413A14036F3}" srcOrd="9" destOrd="0" presId="urn:microsoft.com/office/officeart/2008/layout/LinedList"/>
    <dgm:cxn modelId="{0C9B42EE-AFAC-054D-AEBD-63274F8936BC}" type="presParOf" srcId="{1723A910-8717-584A-BCA2-0413A14036F3}" destId="{3070EF87-B88D-BC4B-9F1C-B87BC4279F17}" srcOrd="0" destOrd="0" presId="urn:microsoft.com/office/officeart/2008/layout/LinedList"/>
    <dgm:cxn modelId="{592A1C70-E7C5-E248-8829-D381B2077FDA}" type="presParOf" srcId="{1723A910-8717-584A-BCA2-0413A14036F3}" destId="{4CB2ED30-BD19-144B-B212-E1DA8EB455B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81AAA-4060-D546-9D97-B3075B44C552}">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23D03-E01C-A849-A21C-04BBC68C043F}">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Neyman 1933 formalized the concept of power in terms of type 1 errors (FP) and type 2 errors (FN).</a:t>
          </a:r>
        </a:p>
      </dsp:txBody>
      <dsp:txXfrm>
        <a:off x="0" y="623"/>
        <a:ext cx="6492875" cy="1020830"/>
      </dsp:txXfrm>
    </dsp:sp>
    <dsp:sp modelId="{73F895C7-F9AD-EB4E-8AB3-876DFE7B3E50}">
      <dsp:nvSpPr>
        <dsp:cNvPr id="0" name=""/>
        <dsp:cNvSpPr/>
      </dsp:nvSpPr>
      <dsp:spPr>
        <a:xfrm>
          <a:off x="0" y="1021453"/>
          <a:ext cx="649287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B25B6-1FC4-6E4B-8EFD-9700AF16C49A}">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More N = better Stats, More N = More $$$</a:t>
          </a:r>
        </a:p>
      </dsp:txBody>
      <dsp:txXfrm>
        <a:off x="0" y="1021453"/>
        <a:ext cx="6492875" cy="1020830"/>
      </dsp:txXfrm>
    </dsp:sp>
    <dsp:sp modelId="{A6E9004C-659B-B148-8381-9017A2BE819D}">
      <dsp:nvSpPr>
        <dsp:cNvPr id="0" name=""/>
        <dsp:cNvSpPr/>
      </dsp:nvSpPr>
      <dsp:spPr>
        <a:xfrm>
          <a:off x="0" y="2042284"/>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BCBFE-2DB7-6D44-8775-6899FFED9023}">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Long deep history has crystalized  p&gt;0.05  dogma.</a:t>
          </a:r>
        </a:p>
      </dsp:txBody>
      <dsp:txXfrm>
        <a:off x="0" y="2042284"/>
        <a:ext cx="6492875" cy="1020830"/>
      </dsp:txXfrm>
    </dsp:sp>
    <dsp:sp modelId="{398F2AB6-CFE3-C041-8429-D17D546BE8C1}">
      <dsp:nvSpPr>
        <dsp:cNvPr id="0" name=""/>
        <dsp:cNvSpPr/>
      </dsp:nvSpPr>
      <dsp:spPr>
        <a:xfrm>
          <a:off x="0" y="3063115"/>
          <a:ext cx="649287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87E320-E017-1F4E-B6B9-A13364D7E9A4}">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 &lt; 0.05 is </a:t>
          </a:r>
          <a:r>
            <a:rPr lang="en-US" sz="2400" i="1" u="sng" kern="1200"/>
            <a:t>arbitrary</a:t>
          </a:r>
          <a:r>
            <a:rPr lang="en-US" sz="2400" kern="1200"/>
            <a:t> (but not unreasonable)</a:t>
          </a:r>
        </a:p>
      </dsp:txBody>
      <dsp:txXfrm>
        <a:off x="0" y="3063115"/>
        <a:ext cx="6492875" cy="1020830"/>
      </dsp:txXfrm>
    </dsp:sp>
    <dsp:sp modelId="{B94D23FF-3901-B447-9228-7102D1B97738}">
      <dsp:nvSpPr>
        <dsp:cNvPr id="0" name=""/>
        <dsp:cNvSpPr/>
      </dsp:nvSpPr>
      <dsp:spPr>
        <a:xfrm>
          <a:off x="0" y="4083946"/>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0EF87-B88D-BC4B-9F1C-B87BC4279F17}">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Frequentist approach can only reject the Null hypothesis.</a:t>
          </a:r>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6FE24-293A-1A47-B7B1-1D97180844A5}" type="datetimeFigureOut">
              <a:rPr lang="en-US" smtClean="0"/>
              <a:t>6/30/21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0EC1F-AE40-A54E-8C8A-D6A2A800CEF8}" type="slidenum">
              <a:rPr lang="en-US" smtClean="0"/>
              <a:t>‹#›</a:t>
            </a:fld>
            <a:endParaRPr lang="en-US"/>
          </a:p>
        </p:txBody>
      </p:sp>
    </p:spTree>
    <p:extLst>
      <p:ext uri="{BB962C8B-B14F-4D97-AF65-F5344CB8AC3E}">
        <p14:creationId xmlns:p14="http://schemas.microsoft.com/office/powerpoint/2010/main" val="48511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4</a:t>
            </a:fld>
            <a:endParaRPr lang="en-US"/>
          </a:p>
        </p:txBody>
      </p:sp>
    </p:spTree>
    <p:extLst>
      <p:ext uri="{BB962C8B-B14F-4D97-AF65-F5344CB8AC3E}">
        <p14:creationId xmlns:p14="http://schemas.microsoft.com/office/powerpoint/2010/main" val="48478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Confirmation bias - </a:t>
            </a:r>
          </a:p>
        </p:txBody>
      </p:sp>
      <p:sp>
        <p:nvSpPr>
          <p:cNvPr id="4" name="Slide Number Placeholder 3"/>
          <p:cNvSpPr>
            <a:spLocks noGrp="1"/>
          </p:cNvSpPr>
          <p:nvPr>
            <p:ph type="sldNum" sz="quarter" idx="5"/>
          </p:nvPr>
        </p:nvSpPr>
        <p:spPr/>
        <p:txBody>
          <a:bodyPr/>
          <a:lstStyle/>
          <a:p>
            <a:fld id="{7270EC1F-AE40-A54E-8C8A-D6A2A800CEF8}" type="slidenum">
              <a:rPr lang="en-US" smtClean="0"/>
              <a:t>25</a:t>
            </a:fld>
            <a:endParaRPr lang="en-US"/>
          </a:p>
        </p:txBody>
      </p:sp>
    </p:spTree>
    <p:extLst>
      <p:ext uri="{BB962C8B-B14F-4D97-AF65-F5344CB8AC3E}">
        <p14:creationId xmlns:p14="http://schemas.microsoft.com/office/powerpoint/2010/main" val="13554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Discovery vs validation – </a:t>
            </a:r>
            <a:r>
              <a:rPr lang="en-US" dirty="0" err="1"/>
              <a:t>weka</a:t>
            </a:r>
            <a:r>
              <a:rPr lang="en-US" dirty="0"/>
              <a:t> parameters example. – connection to p-hacking</a:t>
            </a:r>
          </a:p>
        </p:txBody>
      </p:sp>
      <p:sp>
        <p:nvSpPr>
          <p:cNvPr id="4" name="Slide Number Placeholder 3"/>
          <p:cNvSpPr>
            <a:spLocks noGrp="1"/>
          </p:cNvSpPr>
          <p:nvPr>
            <p:ph type="sldNum" sz="quarter" idx="5"/>
          </p:nvPr>
        </p:nvSpPr>
        <p:spPr/>
        <p:txBody>
          <a:bodyPr/>
          <a:lstStyle/>
          <a:p>
            <a:fld id="{7270EC1F-AE40-A54E-8C8A-D6A2A800CEF8}" type="slidenum">
              <a:rPr lang="en-US" smtClean="0"/>
              <a:t>34</a:t>
            </a:fld>
            <a:endParaRPr lang="en-US"/>
          </a:p>
        </p:txBody>
      </p:sp>
    </p:spTree>
    <p:extLst>
      <p:ext uri="{BB962C8B-B14F-4D97-AF65-F5344CB8AC3E}">
        <p14:creationId xmlns:p14="http://schemas.microsoft.com/office/powerpoint/2010/main" val="380233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35</a:t>
            </a:fld>
            <a:endParaRPr lang="en-US"/>
          </a:p>
        </p:txBody>
      </p:sp>
    </p:spTree>
    <p:extLst>
      <p:ext uri="{BB962C8B-B14F-4D97-AF65-F5344CB8AC3E}">
        <p14:creationId xmlns:p14="http://schemas.microsoft.com/office/powerpoint/2010/main" val="78319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5</a:t>
            </a:fld>
            <a:endParaRPr lang="en-US"/>
          </a:p>
        </p:txBody>
      </p:sp>
    </p:spTree>
    <p:extLst>
      <p:ext uri="{BB962C8B-B14F-4D97-AF65-F5344CB8AC3E}">
        <p14:creationId xmlns:p14="http://schemas.microsoft.com/office/powerpoint/2010/main" val="270189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6</a:t>
            </a:fld>
            <a:endParaRPr lang="en-US"/>
          </a:p>
        </p:txBody>
      </p:sp>
    </p:spTree>
    <p:extLst>
      <p:ext uri="{BB962C8B-B14F-4D97-AF65-F5344CB8AC3E}">
        <p14:creationId xmlns:p14="http://schemas.microsoft.com/office/powerpoint/2010/main" val="371347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Exploratory data analysis</a:t>
            </a:r>
          </a:p>
        </p:txBody>
      </p:sp>
      <p:sp>
        <p:nvSpPr>
          <p:cNvPr id="4" name="Slide Number Placeholder 3"/>
          <p:cNvSpPr>
            <a:spLocks noGrp="1"/>
          </p:cNvSpPr>
          <p:nvPr>
            <p:ph type="sldNum" sz="quarter" idx="5"/>
          </p:nvPr>
        </p:nvSpPr>
        <p:spPr/>
        <p:txBody>
          <a:bodyPr/>
          <a:lstStyle/>
          <a:p>
            <a:fld id="{7270EC1F-AE40-A54E-8C8A-D6A2A800CEF8}" type="slidenum">
              <a:rPr lang="en-US" smtClean="0"/>
              <a:t>13</a:t>
            </a:fld>
            <a:endParaRPr lang="en-US"/>
          </a:p>
        </p:txBody>
      </p:sp>
    </p:spTree>
    <p:extLst>
      <p:ext uri="{BB962C8B-B14F-4D97-AF65-F5344CB8AC3E}">
        <p14:creationId xmlns:p14="http://schemas.microsoft.com/office/powerpoint/2010/main" val="21275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20</a:t>
            </a:fld>
            <a:endParaRPr lang="en-US"/>
          </a:p>
        </p:txBody>
      </p:sp>
    </p:spTree>
    <p:extLst>
      <p:ext uri="{BB962C8B-B14F-4D97-AF65-F5344CB8AC3E}">
        <p14:creationId xmlns:p14="http://schemas.microsoft.com/office/powerpoint/2010/main" val="29576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21</a:t>
            </a:fld>
            <a:endParaRPr lang="en-US"/>
          </a:p>
        </p:txBody>
      </p:sp>
    </p:spTree>
    <p:extLst>
      <p:ext uri="{BB962C8B-B14F-4D97-AF65-F5344CB8AC3E}">
        <p14:creationId xmlns:p14="http://schemas.microsoft.com/office/powerpoint/2010/main" val="284573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22</a:t>
            </a:fld>
            <a:endParaRPr lang="en-US"/>
          </a:p>
        </p:txBody>
      </p:sp>
    </p:spTree>
    <p:extLst>
      <p:ext uri="{BB962C8B-B14F-4D97-AF65-F5344CB8AC3E}">
        <p14:creationId xmlns:p14="http://schemas.microsoft.com/office/powerpoint/2010/main" val="63425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23</a:t>
            </a:fld>
            <a:endParaRPr lang="en-US"/>
          </a:p>
        </p:txBody>
      </p:sp>
    </p:spTree>
    <p:extLst>
      <p:ext uri="{BB962C8B-B14F-4D97-AF65-F5344CB8AC3E}">
        <p14:creationId xmlns:p14="http://schemas.microsoft.com/office/powerpoint/2010/main" val="317014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24</a:t>
            </a:fld>
            <a:endParaRPr lang="en-US"/>
          </a:p>
        </p:txBody>
      </p:sp>
    </p:spTree>
    <p:extLst>
      <p:ext uri="{BB962C8B-B14F-4D97-AF65-F5344CB8AC3E}">
        <p14:creationId xmlns:p14="http://schemas.microsoft.com/office/powerpoint/2010/main" val="280712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DEB4-968C-1243-B4B3-868C1B56FD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9A86A-D438-974F-98BB-6A149164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76E0B-B873-594D-8026-B4055524C1C8}"/>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C14CCF43-5559-0440-81A6-A6EFCDF6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3A93-D999-1148-80B2-CF922F9EF647}"/>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0461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B61-CC4C-4E42-920D-F5A2B6905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EFC3E-FD76-0847-AEE1-3BBD9F2FB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DFAD5-CF71-4B41-9B1D-CAE7AC537B2D}"/>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0C83C7F5-C37F-4143-A34E-3193B9D9B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09D70-5851-7D41-950A-BB4D261D0883}"/>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31521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F102C8-D1C5-034B-AC56-247C67A14F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5CE1B-2794-CC4F-B14D-E6BF3C94E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29A3A-5A1F-354B-BF69-38BC12341F60}"/>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82CD9FD3-7F77-8D43-9A5D-873313FC5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7BFCA-04FB-284B-8BA9-056F5EC4958A}"/>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7363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824-A199-0640-8EBF-775439C29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D3354-3A7B-8244-BA11-15FAB19B6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3F33C-146C-9D44-87F5-427B52C56647}"/>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763AD9DE-8FB4-004B-8879-04FFF1BC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2AAEF-B27A-114A-8EC7-F1F2DB91420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9736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AA22-0C14-2C4C-82E4-42B055B75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30CDB-EEEF-7746-AA00-F41D8F100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44F58-3BB3-3946-BAE0-142C14BC8CC0}"/>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D6464012-EF2D-B74B-B786-CEC45311D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D4369-61B8-FF44-851D-624567F4320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6533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68F6-8A6C-EF40-90BE-0D4F64138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5B3D4-8CB0-3942-A388-DD89C1DCAA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11FB5A-7571-294D-853C-DF48EF7A5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C75EA-B62C-1547-9ED9-3E1CB9B72A4E}"/>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6" name="Footer Placeholder 5">
            <a:extLst>
              <a:ext uri="{FF2B5EF4-FFF2-40B4-BE49-F238E27FC236}">
                <a16:creationId xmlns:a16="http://schemas.microsoft.com/office/drawing/2014/main" id="{CC05E22C-C52F-8747-8C82-43DF65BE1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3A685-32A2-2246-ADBB-47BDAB8AA6E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97953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953A-F117-CE42-B927-EC67F0496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9B7734-DB14-BF45-8197-88D84E766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09179-EAE3-C545-9BC5-CE95E53615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E6E64E-91EF-1945-86CD-F5A60BAF5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361E0-20C8-2C46-ACAA-9AD4B66505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FA348-4D03-B44F-8093-C859278E1187}"/>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8" name="Footer Placeholder 7">
            <a:extLst>
              <a:ext uri="{FF2B5EF4-FFF2-40B4-BE49-F238E27FC236}">
                <a16:creationId xmlns:a16="http://schemas.microsoft.com/office/drawing/2014/main" id="{CD278C3D-BAE4-0045-93FE-B92547CAF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1F66-B5FA-264C-B691-E620B237D4B6}"/>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60892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564-E2A3-694A-B36B-153276261E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A78BBE-FC82-3D49-8B69-C5926A29E8F8}"/>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4" name="Footer Placeholder 3">
            <a:extLst>
              <a:ext uri="{FF2B5EF4-FFF2-40B4-BE49-F238E27FC236}">
                <a16:creationId xmlns:a16="http://schemas.microsoft.com/office/drawing/2014/main" id="{ADDB4665-EB3D-3143-8A94-2E452B06C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0896C1-56B9-D745-90FF-D7B8040B2A1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26567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A4B4E-F6A6-8A43-9F33-200E497FBE99}"/>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3" name="Footer Placeholder 2">
            <a:extLst>
              <a:ext uri="{FF2B5EF4-FFF2-40B4-BE49-F238E27FC236}">
                <a16:creationId xmlns:a16="http://schemas.microsoft.com/office/drawing/2014/main" id="{A660226A-54DE-524B-B3A4-13A42FDF7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EC2CA-FA3A-784B-A69C-0FD9E11B0C1B}"/>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1617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848-0E44-0743-8A05-418A40F56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AAEA0-825D-A542-9C88-1A07E0AC1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70EF80-2EF4-2B4D-BA5D-10B2277D0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DAD40-96F1-BD47-84FC-83A5C5975E3A}"/>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6" name="Footer Placeholder 5">
            <a:extLst>
              <a:ext uri="{FF2B5EF4-FFF2-40B4-BE49-F238E27FC236}">
                <a16:creationId xmlns:a16="http://schemas.microsoft.com/office/drawing/2014/main" id="{69CFDF0D-FFE1-C34E-907C-5ED9A7D6D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DF51-F39B-E946-9201-A178EE2D7791}"/>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2632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1549-0418-8749-8F8B-674AA6F45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13EE3-EC54-ED44-8773-BAC3F2B1B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277E3-500B-5E4C-AA6C-256251D69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BCC2-3623-6E42-8D8B-3A44F6214535}"/>
              </a:ext>
            </a:extLst>
          </p:cNvPr>
          <p:cNvSpPr>
            <a:spLocks noGrp="1"/>
          </p:cNvSpPr>
          <p:nvPr>
            <p:ph type="dt" sz="half" idx="10"/>
          </p:nvPr>
        </p:nvSpPr>
        <p:spPr/>
        <p:txBody>
          <a:bodyPr/>
          <a:lstStyle/>
          <a:p>
            <a:fld id="{408C7764-FFD6-CA49-A27D-008EEAE024F2}" type="datetimeFigureOut">
              <a:rPr lang="en-US" smtClean="0"/>
              <a:t>6/30/21</a:t>
            </a:fld>
            <a:endParaRPr lang="en-US"/>
          </a:p>
        </p:txBody>
      </p:sp>
      <p:sp>
        <p:nvSpPr>
          <p:cNvPr id="6" name="Footer Placeholder 5">
            <a:extLst>
              <a:ext uri="{FF2B5EF4-FFF2-40B4-BE49-F238E27FC236}">
                <a16:creationId xmlns:a16="http://schemas.microsoft.com/office/drawing/2014/main" id="{5344F965-7A24-6F49-9B2A-4D03C4CCC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4CF9F-D025-9A40-B8E3-72E8AAF888D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110640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A8ADC-1979-074C-9249-7774C1AE3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10350A-7722-5443-9DEF-B70710F4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4F79E-DFB0-3C42-9ED2-83A9881C9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C7764-FFD6-CA49-A27D-008EEAE024F2}" type="datetimeFigureOut">
              <a:rPr lang="en-US" smtClean="0"/>
              <a:t>6/30/21</a:t>
            </a:fld>
            <a:endParaRPr lang="en-US"/>
          </a:p>
        </p:txBody>
      </p:sp>
      <p:sp>
        <p:nvSpPr>
          <p:cNvPr id="5" name="Footer Placeholder 4">
            <a:extLst>
              <a:ext uri="{FF2B5EF4-FFF2-40B4-BE49-F238E27FC236}">
                <a16:creationId xmlns:a16="http://schemas.microsoft.com/office/drawing/2014/main" id="{30BB271F-747B-0D40-BA17-12937DDB5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10F84-DEA8-584D-A705-4A5E8F9EA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D8180-59EC-CF47-89DD-E169AA63C024}" type="slidenum">
              <a:rPr lang="en-US" smtClean="0"/>
              <a:t>‹#›</a:t>
            </a:fld>
            <a:endParaRPr lang="en-US"/>
          </a:p>
        </p:txBody>
      </p:sp>
    </p:spTree>
    <p:extLst>
      <p:ext uri="{BB962C8B-B14F-4D97-AF65-F5344CB8AC3E}">
        <p14:creationId xmlns:p14="http://schemas.microsoft.com/office/powerpoint/2010/main" val="366647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TF1yh5PKaq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calendly.com/daniel_montemayor/montemayor-office-hours" TargetMode="External"/><Relationship Id="rId2" Type="http://schemas.openxmlformats.org/officeDocument/2006/relationships/hyperlink" Target="mailto:montemayord2@uthscsa.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chive.ics.uci.edu/ml/datasets/Autistic+Spectrum+Disorder+Screening+Data+for+Childr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3991-1E2B-475A-B4C4-BCF0D3DFCB84}"/>
              </a:ext>
            </a:extLst>
          </p:cNvPr>
          <p:cNvSpPr>
            <a:spLocks noGrp="1"/>
          </p:cNvSpPr>
          <p:nvPr>
            <p:ph type="ctrTitle"/>
          </p:nvPr>
        </p:nvSpPr>
        <p:spPr>
          <a:xfrm>
            <a:off x="4963246" y="2194560"/>
            <a:ext cx="6905666" cy="1739347"/>
          </a:xfrm>
        </p:spPr>
        <p:txBody>
          <a:bodyPr>
            <a:normAutofit/>
          </a:bodyPr>
          <a:lstStyle/>
          <a:p>
            <a:r>
              <a:rPr lang="en-US"/>
              <a:t>Bioinformatics Bootcamp</a:t>
            </a:r>
          </a:p>
        </p:txBody>
      </p:sp>
      <p:sp>
        <p:nvSpPr>
          <p:cNvPr id="3" name="Subtitle 2">
            <a:extLst>
              <a:ext uri="{FF2B5EF4-FFF2-40B4-BE49-F238E27FC236}">
                <a16:creationId xmlns:a16="http://schemas.microsoft.com/office/drawing/2014/main" id="{911BADC7-8173-4145-86A4-B323069B1077}"/>
              </a:ext>
            </a:extLst>
          </p:cNvPr>
          <p:cNvSpPr>
            <a:spLocks noGrp="1"/>
          </p:cNvSpPr>
          <p:nvPr>
            <p:ph type="subTitle" idx="1"/>
          </p:nvPr>
        </p:nvSpPr>
        <p:spPr>
          <a:xfrm>
            <a:off x="4963246" y="3996250"/>
            <a:ext cx="6905666" cy="1942434"/>
          </a:xfrm>
        </p:spPr>
        <p:txBody>
          <a:bodyPr>
            <a:normAutofit/>
          </a:bodyPr>
          <a:lstStyle/>
          <a:p>
            <a:r>
              <a:rPr lang="en-US" b="1" dirty="0"/>
              <a:t>Biomedical Machine Learning with Python</a:t>
            </a:r>
          </a:p>
          <a:p>
            <a:endParaRPr lang="en-US" dirty="0"/>
          </a:p>
          <a:p>
            <a:r>
              <a:rPr lang="en-US" u="sng" dirty="0"/>
              <a:t>PART II: Machine Learning for Biomedical Applications</a:t>
            </a:r>
          </a:p>
          <a:p>
            <a:r>
              <a:rPr lang="en-US" dirty="0"/>
              <a:t>Module 5: Getting to know your Data</a:t>
            </a:r>
          </a:p>
        </p:txBody>
      </p:sp>
      <p:pic>
        <p:nvPicPr>
          <p:cNvPr id="7" name="Picture 6">
            <a:extLst>
              <a:ext uri="{FF2B5EF4-FFF2-40B4-BE49-F238E27FC236}">
                <a16:creationId xmlns:a16="http://schemas.microsoft.com/office/drawing/2014/main" id="{289D4CF1-4569-4335-95C9-EAFECBAFD436}"/>
              </a:ext>
            </a:extLst>
          </p:cNvPr>
          <p:cNvPicPr>
            <a:picLocks noChangeAspect="1"/>
          </p:cNvPicPr>
          <p:nvPr/>
        </p:nvPicPr>
        <p:blipFill rotWithShape="1">
          <a:blip r:embed="rId2"/>
          <a:srcRect b="40608"/>
          <a:stretch/>
        </p:blipFill>
        <p:spPr>
          <a:xfrm>
            <a:off x="634276" y="2619094"/>
            <a:ext cx="3374654" cy="1578365"/>
          </a:xfrm>
          <a:prstGeom prst="rect">
            <a:avLst/>
          </a:prstGeom>
        </p:spPr>
      </p:pic>
    </p:spTree>
    <p:extLst>
      <p:ext uri="{BB962C8B-B14F-4D97-AF65-F5344CB8AC3E}">
        <p14:creationId xmlns:p14="http://schemas.microsoft.com/office/powerpoint/2010/main" val="177427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8272-1062-0844-846B-5362F8BD06FD}"/>
              </a:ext>
            </a:extLst>
          </p:cNvPr>
          <p:cNvSpPr>
            <a:spLocks noGrp="1"/>
          </p:cNvSpPr>
          <p:nvPr>
            <p:ph type="title"/>
          </p:nvPr>
        </p:nvSpPr>
        <p:spPr/>
        <p:txBody>
          <a:bodyPr anchor="t"/>
          <a:lstStyle/>
          <a:p>
            <a:r>
              <a:rPr lang="en-US" dirty="0"/>
              <a:t>Data description distributed along with data</a:t>
            </a:r>
          </a:p>
        </p:txBody>
      </p:sp>
      <p:sp>
        <p:nvSpPr>
          <p:cNvPr id="4" name="Rectangle 3">
            <a:extLst>
              <a:ext uri="{FF2B5EF4-FFF2-40B4-BE49-F238E27FC236}">
                <a16:creationId xmlns:a16="http://schemas.microsoft.com/office/drawing/2014/main" id="{F6CEC6FF-5FF0-4B42-ACD6-66104EE9D51E}"/>
              </a:ext>
            </a:extLst>
          </p:cNvPr>
          <p:cNvSpPr/>
          <p:nvPr/>
        </p:nvSpPr>
        <p:spPr>
          <a:xfrm>
            <a:off x="838200" y="1690688"/>
            <a:ext cx="10814330" cy="3945247"/>
          </a:xfrm>
          <a:prstGeom prst="rect">
            <a:avLst/>
          </a:prstGeom>
        </p:spPr>
        <p:txBody>
          <a:bodyPr wrap="square">
            <a:spAutoFit/>
          </a:bodyPr>
          <a:lstStyle/>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Task: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Classification</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Attribute Type: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Categorical, continuous and binary </a:t>
            </a:r>
            <a:r>
              <a:rPr lang="en-NZ" dirty="0">
                <a:latin typeface="Times New Roman" panose="02020603050405020304" pitchFamily="18" charset="0"/>
                <a:ea typeface="Calibri" panose="020F0502020204030204" pitchFamily="34" charset="0"/>
                <a:cs typeface="Arial" panose="020B0604020202020204" pitchFamily="34"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Area: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Medical, health and social science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Format Type: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Non-Matrix</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Does your data set contain missing values?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Yes</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Instances (records in your data set):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292</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Attributes (fields within each record):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a:t>
            </a:r>
            <a:r>
              <a:rPr lang="en-NZ" sz="2400" dirty="0">
                <a:latin typeface="Times New Roman" panose="02020603050405020304" pitchFamily="18" charset="0"/>
                <a:ea typeface="Calibri" panose="020F0502020204030204" pitchFamily="34" charset="0"/>
                <a:cs typeface="Arial" panose="020B0604020202020204" pitchFamily="34" charset="0"/>
              </a:rPr>
              <a:t>1</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Relevant Information: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For Further information about the attributes/feature see below table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237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5B44-247D-4741-9AE8-E0DAA3F4EEAD}"/>
              </a:ext>
            </a:extLst>
          </p:cNvPr>
          <p:cNvSpPr>
            <a:spLocks noGrp="1"/>
          </p:cNvSpPr>
          <p:nvPr>
            <p:ph type="title"/>
          </p:nvPr>
        </p:nvSpPr>
        <p:spPr/>
        <p:txBody>
          <a:bodyPr anchor="t"/>
          <a:lstStyle/>
          <a:p>
            <a:r>
              <a:rPr lang="en-US" dirty="0"/>
              <a:t>Data description distributed along with data</a:t>
            </a:r>
          </a:p>
        </p:txBody>
      </p:sp>
      <p:graphicFrame>
        <p:nvGraphicFramePr>
          <p:cNvPr id="4" name="Content Placeholder 3">
            <a:extLst>
              <a:ext uri="{FF2B5EF4-FFF2-40B4-BE49-F238E27FC236}">
                <a16:creationId xmlns:a16="http://schemas.microsoft.com/office/drawing/2014/main" id="{AC4B408B-8EEB-1640-8078-21B2934276AB}"/>
              </a:ext>
            </a:extLst>
          </p:cNvPr>
          <p:cNvGraphicFramePr>
            <a:graphicFrameLocks noGrp="1"/>
          </p:cNvGraphicFramePr>
          <p:nvPr>
            <p:ph idx="1"/>
            <p:extLst>
              <p:ext uri="{D42A27DB-BD31-4B8C-83A1-F6EECF244321}">
                <p14:modId xmlns:p14="http://schemas.microsoft.com/office/powerpoint/2010/main" val="2096071426"/>
              </p:ext>
            </p:extLst>
          </p:nvPr>
        </p:nvGraphicFramePr>
        <p:xfrm>
          <a:off x="1380703" y="1164938"/>
          <a:ext cx="9430594" cy="5478020"/>
        </p:xfrm>
        <a:graphic>
          <a:graphicData uri="http://schemas.openxmlformats.org/drawingml/2006/table">
            <a:tbl>
              <a:tblPr firstRow="1" firstCol="1" bandRow="1">
                <a:tableStyleId>{5C22544A-7EE6-4342-B048-85BDC9FD1C3A}</a:tableStyleId>
              </a:tblPr>
              <a:tblGrid>
                <a:gridCol w="2365909">
                  <a:extLst>
                    <a:ext uri="{9D8B030D-6E8A-4147-A177-3AD203B41FA5}">
                      <a16:colId xmlns:a16="http://schemas.microsoft.com/office/drawing/2014/main" val="1985828867"/>
                    </a:ext>
                  </a:extLst>
                </a:gridCol>
                <a:gridCol w="1731696">
                  <a:extLst>
                    <a:ext uri="{9D8B030D-6E8A-4147-A177-3AD203B41FA5}">
                      <a16:colId xmlns:a16="http://schemas.microsoft.com/office/drawing/2014/main" val="1227947821"/>
                    </a:ext>
                  </a:extLst>
                </a:gridCol>
                <a:gridCol w="5332989">
                  <a:extLst>
                    <a:ext uri="{9D8B030D-6E8A-4147-A177-3AD203B41FA5}">
                      <a16:colId xmlns:a16="http://schemas.microsoft.com/office/drawing/2014/main" val="716094343"/>
                    </a:ext>
                  </a:extLst>
                </a:gridCol>
              </a:tblGrid>
              <a:tr h="144855">
                <a:tc>
                  <a:txBody>
                    <a:bodyPr/>
                    <a:lstStyle/>
                    <a:p>
                      <a:pPr marL="0" marR="0" algn="just">
                        <a:lnSpc>
                          <a:spcPct val="107000"/>
                        </a:lnSpc>
                        <a:spcBef>
                          <a:spcPts val="0"/>
                        </a:spcBef>
                        <a:spcAft>
                          <a:spcPts val="0"/>
                        </a:spcAft>
                      </a:pPr>
                      <a:r>
                        <a:rPr lang="en-NZ" sz="1200">
                          <a:effectLst/>
                        </a:rPr>
                        <a:t>Attribute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Type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Description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7671068"/>
                  </a:ext>
                </a:extLst>
              </a:tr>
              <a:tr h="144855">
                <a:tc>
                  <a:txBody>
                    <a:bodyPr/>
                    <a:lstStyle/>
                    <a:p>
                      <a:pPr marL="0" marR="0" algn="just">
                        <a:lnSpc>
                          <a:spcPct val="107000"/>
                        </a:lnSpc>
                        <a:spcBef>
                          <a:spcPts val="0"/>
                        </a:spcBef>
                        <a:spcAft>
                          <a:spcPts val="0"/>
                        </a:spcAft>
                      </a:pPr>
                      <a:r>
                        <a:rPr lang="en-NZ" sz="1200">
                          <a:effectLst/>
                        </a:rPr>
                        <a:t>Age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Number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years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74711917"/>
                  </a:ext>
                </a:extLst>
              </a:tr>
              <a:tr h="144855">
                <a:tc>
                  <a:txBody>
                    <a:bodyPr/>
                    <a:lstStyle/>
                    <a:p>
                      <a:pPr marL="0" marR="0" algn="just">
                        <a:lnSpc>
                          <a:spcPct val="107000"/>
                        </a:lnSpc>
                        <a:spcBef>
                          <a:spcPts val="0"/>
                        </a:spcBef>
                        <a:spcAft>
                          <a:spcPts val="0"/>
                        </a:spcAft>
                      </a:pPr>
                      <a:r>
                        <a:rPr lang="en-NZ" sz="1200">
                          <a:effectLst/>
                        </a:rPr>
                        <a:t>Gender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Male or Female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86118093"/>
                  </a:ext>
                </a:extLst>
              </a:tr>
              <a:tr h="144855">
                <a:tc>
                  <a:txBody>
                    <a:bodyPr/>
                    <a:lstStyle/>
                    <a:p>
                      <a:pPr marL="0" marR="0" algn="just">
                        <a:lnSpc>
                          <a:spcPct val="107000"/>
                        </a:lnSpc>
                        <a:spcBef>
                          <a:spcPts val="0"/>
                        </a:spcBef>
                        <a:spcAft>
                          <a:spcPts val="0"/>
                        </a:spcAft>
                      </a:pPr>
                      <a:r>
                        <a:rPr lang="en-NZ" sz="1200">
                          <a:effectLst/>
                        </a:rPr>
                        <a:t>Ethnicity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common ethnicities in text format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902982"/>
                  </a:ext>
                </a:extLst>
              </a:tr>
              <a:tr h="144855">
                <a:tc>
                  <a:txBody>
                    <a:bodyPr/>
                    <a:lstStyle/>
                    <a:p>
                      <a:pPr marL="0" marR="0" algn="just">
                        <a:lnSpc>
                          <a:spcPct val="107000"/>
                        </a:lnSpc>
                        <a:spcBef>
                          <a:spcPts val="0"/>
                        </a:spcBef>
                        <a:spcAft>
                          <a:spcPts val="0"/>
                        </a:spcAft>
                      </a:pPr>
                      <a:r>
                        <a:rPr lang="en-NZ" sz="1200">
                          <a:effectLst/>
                        </a:rPr>
                        <a:t>Born with jaundice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Whether the case was born with jaundice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9292249"/>
                  </a:ext>
                </a:extLst>
              </a:tr>
              <a:tr h="144855">
                <a:tc>
                  <a:txBody>
                    <a:bodyPr/>
                    <a:lstStyle/>
                    <a:p>
                      <a:pPr marL="0" marR="0" algn="just">
                        <a:lnSpc>
                          <a:spcPct val="107000"/>
                        </a:lnSpc>
                        <a:spcBef>
                          <a:spcPts val="0"/>
                        </a:spcBef>
                        <a:spcAft>
                          <a:spcPts val="0"/>
                        </a:spcAft>
                      </a:pPr>
                      <a:r>
                        <a:rPr lang="en-NZ" sz="1200">
                          <a:effectLst/>
                        </a:rPr>
                        <a:t>Family member with PDD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any immediate family member has a PDD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9343742"/>
                  </a:ext>
                </a:extLst>
              </a:tr>
              <a:tr h="144855">
                <a:tc>
                  <a:txBody>
                    <a:bodyPr/>
                    <a:lstStyle/>
                    <a:p>
                      <a:pPr marL="0" marR="0" algn="just">
                        <a:lnSpc>
                          <a:spcPct val="107000"/>
                        </a:lnSpc>
                        <a:spcBef>
                          <a:spcPts val="0"/>
                        </a:spcBef>
                        <a:spcAft>
                          <a:spcPts val="0"/>
                        </a:spcAft>
                      </a:pPr>
                      <a:r>
                        <a:rPr lang="en-NZ" sz="1200">
                          <a:effectLst/>
                        </a:rPr>
                        <a:t>Who is completing the test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Parent, self, caregiver, medical staff, clinician ,etc.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86509815"/>
                  </a:ext>
                </a:extLst>
              </a:tr>
              <a:tr h="144855">
                <a:tc>
                  <a:txBody>
                    <a:bodyPr/>
                    <a:lstStyle/>
                    <a:p>
                      <a:pPr marL="0" marR="0" algn="just">
                        <a:lnSpc>
                          <a:spcPct val="107000"/>
                        </a:lnSpc>
                        <a:spcBef>
                          <a:spcPts val="0"/>
                        </a:spcBef>
                        <a:spcAft>
                          <a:spcPts val="0"/>
                        </a:spcAft>
                      </a:pPr>
                      <a:r>
                        <a:rPr lang="en-NZ" sz="1200">
                          <a:effectLst/>
                        </a:rPr>
                        <a:t>Country of residence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countries in text format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2089317"/>
                  </a:ext>
                </a:extLst>
              </a:tr>
              <a:tr h="144855">
                <a:tc>
                  <a:txBody>
                    <a:bodyPr/>
                    <a:lstStyle/>
                    <a:p>
                      <a:pPr marL="0" marR="0" algn="just">
                        <a:lnSpc>
                          <a:spcPct val="107000"/>
                        </a:lnSpc>
                        <a:spcBef>
                          <a:spcPts val="0"/>
                        </a:spcBef>
                        <a:spcAft>
                          <a:spcPts val="0"/>
                        </a:spcAft>
                      </a:pPr>
                      <a:r>
                        <a:rPr lang="en-NZ" sz="1200">
                          <a:effectLst/>
                        </a:rPr>
                        <a:t>Used the screening app before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the user has used a screening app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62559443"/>
                  </a:ext>
                </a:extLst>
              </a:tr>
              <a:tr h="296424">
                <a:tc>
                  <a:txBody>
                    <a:bodyPr/>
                    <a:lstStyle/>
                    <a:p>
                      <a:pPr marL="0" marR="0" algn="just">
                        <a:lnSpc>
                          <a:spcPct val="107000"/>
                        </a:lnSpc>
                        <a:spcBef>
                          <a:spcPts val="0"/>
                        </a:spcBef>
                        <a:spcAft>
                          <a:spcPts val="0"/>
                        </a:spcAft>
                      </a:pPr>
                      <a:r>
                        <a:rPr lang="en-NZ" sz="1200">
                          <a:effectLst/>
                        </a:rPr>
                        <a:t>Screening Method Type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Integer (0,1,2,3)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type of screening methods chosen based on age category (0=toddler, 1=child, 2= adolescent, 3= adult)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91617364"/>
                  </a:ext>
                </a:extLst>
              </a:tr>
              <a:tr h="296424">
                <a:tc>
                  <a:txBody>
                    <a:bodyPr/>
                    <a:lstStyle/>
                    <a:p>
                      <a:pPr marL="0" marR="0" algn="just">
                        <a:lnSpc>
                          <a:spcPct val="107000"/>
                        </a:lnSpc>
                        <a:spcBef>
                          <a:spcPts val="0"/>
                        </a:spcBef>
                        <a:spcAft>
                          <a:spcPts val="0"/>
                        </a:spcAft>
                      </a:pPr>
                      <a:r>
                        <a:rPr lang="en-NZ" sz="1200">
                          <a:effectLst/>
                        </a:rPr>
                        <a:t>Question 1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Binary (0, 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450615"/>
                  </a:ext>
                </a:extLst>
              </a:tr>
              <a:tr h="296424">
                <a:tc>
                  <a:txBody>
                    <a:bodyPr/>
                    <a:lstStyle/>
                    <a:p>
                      <a:pPr marL="0" marR="0" algn="just">
                        <a:lnSpc>
                          <a:spcPct val="107000"/>
                        </a:lnSpc>
                        <a:spcBef>
                          <a:spcPts val="0"/>
                        </a:spcBef>
                        <a:spcAft>
                          <a:spcPts val="0"/>
                        </a:spcAft>
                      </a:pPr>
                      <a:r>
                        <a:rPr lang="en-NZ" sz="1200">
                          <a:effectLst/>
                        </a:rPr>
                        <a:t>Question 2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7065190"/>
                  </a:ext>
                </a:extLst>
              </a:tr>
              <a:tr h="296424">
                <a:tc>
                  <a:txBody>
                    <a:bodyPr/>
                    <a:lstStyle/>
                    <a:p>
                      <a:pPr marL="0" marR="0" algn="just">
                        <a:lnSpc>
                          <a:spcPct val="107000"/>
                        </a:lnSpc>
                        <a:spcBef>
                          <a:spcPts val="0"/>
                        </a:spcBef>
                        <a:spcAft>
                          <a:spcPts val="0"/>
                        </a:spcAft>
                      </a:pPr>
                      <a:r>
                        <a:rPr lang="en-NZ" sz="1200">
                          <a:effectLst/>
                        </a:rPr>
                        <a:t>Question 3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2535965"/>
                  </a:ext>
                </a:extLst>
              </a:tr>
              <a:tr h="296424">
                <a:tc>
                  <a:txBody>
                    <a:bodyPr/>
                    <a:lstStyle/>
                    <a:p>
                      <a:pPr marL="0" marR="0" algn="just">
                        <a:lnSpc>
                          <a:spcPct val="107000"/>
                        </a:lnSpc>
                        <a:spcBef>
                          <a:spcPts val="0"/>
                        </a:spcBef>
                        <a:spcAft>
                          <a:spcPts val="0"/>
                        </a:spcAft>
                      </a:pPr>
                      <a:r>
                        <a:rPr lang="en-NZ" sz="1200">
                          <a:effectLst/>
                        </a:rPr>
                        <a:t>Question 4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460290"/>
                  </a:ext>
                </a:extLst>
              </a:tr>
              <a:tr h="296424">
                <a:tc>
                  <a:txBody>
                    <a:bodyPr/>
                    <a:lstStyle/>
                    <a:p>
                      <a:pPr marL="0" marR="0" algn="just">
                        <a:lnSpc>
                          <a:spcPct val="107000"/>
                        </a:lnSpc>
                        <a:spcBef>
                          <a:spcPts val="0"/>
                        </a:spcBef>
                        <a:spcAft>
                          <a:spcPts val="0"/>
                        </a:spcAft>
                      </a:pPr>
                      <a:r>
                        <a:rPr lang="en-NZ" sz="1200">
                          <a:effectLst/>
                        </a:rPr>
                        <a:t>Question 5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9755115"/>
                  </a:ext>
                </a:extLst>
              </a:tr>
              <a:tr h="296424">
                <a:tc>
                  <a:txBody>
                    <a:bodyPr/>
                    <a:lstStyle/>
                    <a:p>
                      <a:pPr marL="0" marR="0" algn="just">
                        <a:lnSpc>
                          <a:spcPct val="107000"/>
                        </a:lnSpc>
                        <a:spcBef>
                          <a:spcPts val="0"/>
                        </a:spcBef>
                        <a:spcAft>
                          <a:spcPts val="0"/>
                        </a:spcAft>
                      </a:pPr>
                      <a:r>
                        <a:rPr lang="en-NZ" sz="1200">
                          <a:effectLst/>
                        </a:rPr>
                        <a:t>Question 6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3025843"/>
                  </a:ext>
                </a:extLst>
              </a:tr>
              <a:tr h="296424">
                <a:tc>
                  <a:txBody>
                    <a:bodyPr/>
                    <a:lstStyle/>
                    <a:p>
                      <a:pPr marL="0" marR="0" algn="just">
                        <a:lnSpc>
                          <a:spcPct val="107000"/>
                        </a:lnSpc>
                        <a:spcBef>
                          <a:spcPts val="0"/>
                        </a:spcBef>
                        <a:spcAft>
                          <a:spcPts val="0"/>
                        </a:spcAft>
                      </a:pPr>
                      <a:r>
                        <a:rPr lang="en-NZ" sz="1200">
                          <a:effectLst/>
                        </a:rPr>
                        <a:t>Question 7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228164"/>
                  </a:ext>
                </a:extLst>
              </a:tr>
              <a:tr h="296424">
                <a:tc>
                  <a:txBody>
                    <a:bodyPr/>
                    <a:lstStyle/>
                    <a:p>
                      <a:pPr marL="0" marR="0" algn="just">
                        <a:lnSpc>
                          <a:spcPct val="107000"/>
                        </a:lnSpc>
                        <a:spcBef>
                          <a:spcPts val="0"/>
                        </a:spcBef>
                        <a:spcAft>
                          <a:spcPts val="0"/>
                        </a:spcAft>
                      </a:pPr>
                      <a:r>
                        <a:rPr lang="en-NZ" sz="1200">
                          <a:effectLst/>
                        </a:rPr>
                        <a:t>Question 8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answer code of the question based on the screening method used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193531"/>
                  </a:ext>
                </a:extLst>
              </a:tr>
              <a:tr h="296424">
                <a:tc>
                  <a:txBody>
                    <a:bodyPr/>
                    <a:lstStyle/>
                    <a:p>
                      <a:pPr marL="0" marR="0" algn="just">
                        <a:lnSpc>
                          <a:spcPct val="107000"/>
                        </a:lnSpc>
                        <a:spcBef>
                          <a:spcPts val="0"/>
                        </a:spcBef>
                        <a:spcAft>
                          <a:spcPts val="0"/>
                        </a:spcAft>
                      </a:pPr>
                      <a:r>
                        <a:rPr lang="en-NZ" sz="1200">
                          <a:effectLst/>
                        </a:rPr>
                        <a:t>Question 9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3113769"/>
                  </a:ext>
                </a:extLst>
              </a:tr>
              <a:tr h="296424">
                <a:tc>
                  <a:txBody>
                    <a:bodyPr/>
                    <a:lstStyle/>
                    <a:p>
                      <a:pPr marL="0" marR="0" algn="just">
                        <a:lnSpc>
                          <a:spcPct val="107000"/>
                        </a:lnSpc>
                        <a:spcBef>
                          <a:spcPts val="0"/>
                        </a:spcBef>
                        <a:spcAft>
                          <a:spcPts val="0"/>
                        </a:spcAft>
                      </a:pPr>
                      <a:r>
                        <a:rPr lang="en-NZ" sz="1200">
                          <a:effectLst/>
                        </a:rPr>
                        <a:t>Question 10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5641838"/>
                  </a:ext>
                </a:extLst>
              </a:tr>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15014389"/>
                  </a:ext>
                </a:extLst>
              </a:tr>
            </a:tbl>
          </a:graphicData>
        </a:graphic>
      </p:graphicFrame>
    </p:spTree>
    <p:extLst>
      <p:ext uri="{BB962C8B-B14F-4D97-AF65-F5344CB8AC3E}">
        <p14:creationId xmlns:p14="http://schemas.microsoft.com/office/powerpoint/2010/main" val="419711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388D-ABB8-5A4D-AF70-86FF38B06FA9}"/>
              </a:ext>
            </a:extLst>
          </p:cNvPr>
          <p:cNvSpPr>
            <a:spLocks noGrp="1"/>
          </p:cNvSpPr>
          <p:nvPr>
            <p:ph type="title"/>
          </p:nvPr>
        </p:nvSpPr>
        <p:spPr/>
        <p:txBody>
          <a:bodyPr anchor="t"/>
          <a:lstStyle/>
          <a:p>
            <a:r>
              <a:rPr lang="en-US" dirty="0"/>
              <a:t>Weka for EDA</a:t>
            </a:r>
          </a:p>
        </p:txBody>
      </p:sp>
      <p:pic>
        <p:nvPicPr>
          <p:cNvPr id="5" name="Content Placeholder 4">
            <a:extLst>
              <a:ext uri="{FF2B5EF4-FFF2-40B4-BE49-F238E27FC236}">
                <a16:creationId xmlns:a16="http://schemas.microsoft.com/office/drawing/2014/main" id="{F98F0583-FB8B-C34F-9E55-F6B9BF2345C3}"/>
              </a:ext>
            </a:extLst>
          </p:cNvPr>
          <p:cNvPicPr>
            <a:picLocks noGrp="1" noChangeAspect="1"/>
          </p:cNvPicPr>
          <p:nvPr>
            <p:ph idx="1"/>
          </p:nvPr>
        </p:nvPicPr>
        <p:blipFill>
          <a:blip r:embed="rId2"/>
          <a:stretch>
            <a:fillRect/>
          </a:stretch>
        </p:blipFill>
        <p:spPr>
          <a:xfrm>
            <a:off x="-136646" y="1492627"/>
            <a:ext cx="3596002" cy="2646354"/>
          </a:xfrm>
        </p:spPr>
      </p:pic>
      <p:sp>
        <p:nvSpPr>
          <p:cNvPr id="8" name="Rectangle 7">
            <a:extLst>
              <a:ext uri="{FF2B5EF4-FFF2-40B4-BE49-F238E27FC236}">
                <a16:creationId xmlns:a16="http://schemas.microsoft.com/office/drawing/2014/main" id="{24CB129F-D082-554F-82E7-2A8262312141}"/>
              </a:ext>
            </a:extLst>
          </p:cNvPr>
          <p:cNvSpPr/>
          <p:nvPr/>
        </p:nvSpPr>
        <p:spPr>
          <a:xfrm>
            <a:off x="4237134" y="478881"/>
            <a:ext cx="7747170" cy="369332"/>
          </a:xfrm>
          <a:prstGeom prst="rect">
            <a:avLst/>
          </a:prstGeom>
        </p:spPr>
        <p:txBody>
          <a:bodyPr wrap="square">
            <a:spAutoFit/>
          </a:bodyPr>
          <a:lstStyle/>
          <a:p>
            <a:r>
              <a:rPr lang="en-US" dirty="0"/>
              <a:t>Download Weka here </a:t>
            </a:r>
            <a:r>
              <a:rPr lang="en-US" dirty="0">
                <a:hlinkClick r:id="rId3"/>
              </a:rPr>
              <a:t>https://</a:t>
            </a:r>
            <a:r>
              <a:rPr lang="en-US" dirty="0" err="1">
                <a:hlinkClick r:id="rId3"/>
              </a:rPr>
              <a:t>waikato.github.io</a:t>
            </a:r>
            <a:r>
              <a:rPr lang="en-US" dirty="0">
                <a:hlinkClick r:id="rId3"/>
              </a:rPr>
              <a:t>/</a:t>
            </a:r>
            <a:r>
              <a:rPr lang="en-US" dirty="0" err="1">
                <a:hlinkClick r:id="rId3"/>
              </a:rPr>
              <a:t>weka</a:t>
            </a:r>
            <a:r>
              <a:rPr lang="en-US" dirty="0">
                <a:hlinkClick r:id="rId3"/>
              </a:rPr>
              <a:t>-wiki/</a:t>
            </a:r>
            <a:r>
              <a:rPr lang="en-US" dirty="0" err="1">
                <a:hlinkClick r:id="rId3"/>
              </a:rPr>
              <a:t>downloading_weka</a:t>
            </a:r>
            <a:r>
              <a:rPr lang="en-US" dirty="0">
                <a:hlinkClick r:id="rId3"/>
              </a:rPr>
              <a:t>/</a:t>
            </a:r>
            <a:endParaRPr lang="en-US" dirty="0"/>
          </a:p>
        </p:txBody>
      </p:sp>
      <p:cxnSp>
        <p:nvCxnSpPr>
          <p:cNvPr id="11" name="Straight Arrow Connector 10">
            <a:extLst>
              <a:ext uri="{FF2B5EF4-FFF2-40B4-BE49-F238E27FC236}">
                <a16:creationId xmlns:a16="http://schemas.microsoft.com/office/drawing/2014/main" id="{9E13B51B-F8AC-D042-8F0B-72F4540E5679}"/>
              </a:ext>
            </a:extLst>
          </p:cNvPr>
          <p:cNvCxnSpPr>
            <a:cxnSpLocks/>
          </p:cNvCxnSpPr>
          <p:nvPr/>
        </p:nvCxnSpPr>
        <p:spPr>
          <a:xfrm>
            <a:off x="1768520" y="1255644"/>
            <a:ext cx="784927" cy="106814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66FF2AF-8ABE-C24D-9872-180F0405C748}"/>
              </a:ext>
            </a:extLst>
          </p:cNvPr>
          <p:cNvSpPr txBox="1"/>
          <p:nvPr/>
        </p:nvSpPr>
        <p:spPr>
          <a:xfrm>
            <a:off x="444588" y="1070978"/>
            <a:ext cx="1386855" cy="369332"/>
          </a:xfrm>
          <a:prstGeom prst="rect">
            <a:avLst/>
          </a:prstGeom>
          <a:noFill/>
        </p:spPr>
        <p:txBody>
          <a:bodyPr wrap="none" rtlCol="0">
            <a:spAutoFit/>
          </a:bodyPr>
          <a:lstStyle/>
          <a:p>
            <a:r>
              <a:rPr lang="en-US" dirty="0"/>
              <a:t>Run explorer</a:t>
            </a:r>
          </a:p>
        </p:txBody>
      </p:sp>
      <p:sp>
        <p:nvSpPr>
          <p:cNvPr id="15" name="Rectangle 14">
            <a:extLst>
              <a:ext uri="{FF2B5EF4-FFF2-40B4-BE49-F238E27FC236}">
                <a16:creationId xmlns:a16="http://schemas.microsoft.com/office/drawing/2014/main" id="{D318B8F0-1296-0B4B-A8B5-D23EF2EE5679}"/>
              </a:ext>
            </a:extLst>
          </p:cNvPr>
          <p:cNvSpPr/>
          <p:nvPr/>
        </p:nvSpPr>
        <p:spPr>
          <a:xfrm>
            <a:off x="8152081" y="6279817"/>
            <a:ext cx="3832223" cy="523220"/>
          </a:xfrm>
          <a:prstGeom prst="rect">
            <a:avLst/>
          </a:prstGeom>
        </p:spPr>
        <p:txBody>
          <a:bodyPr wrap="square">
            <a:spAutoFit/>
          </a:bodyPr>
          <a:lstStyle/>
          <a:p>
            <a:r>
              <a:rPr lang="en-US" sz="1400" dirty="0"/>
              <a:t>Check out this great Weka tutorial by Google!</a:t>
            </a:r>
          </a:p>
          <a:p>
            <a:r>
              <a:rPr lang="en-US" sz="1400" dirty="0">
                <a:hlinkClick r:id="rId4"/>
              </a:rPr>
              <a:t>https://</a:t>
            </a:r>
            <a:r>
              <a:rPr lang="en-US" sz="1400" dirty="0" err="1">
                <a:hlinkClick r:id="rId4"/>
              </a:rPr>
              <a:t>www.youtube.com</a:t>
            </a:r>
            <a:r>
              <a:rPr lang="en-US" sz="1400" dirty="0">
                <a:hlinkClick r:id="rId4"/>
              </a:rPr>
              <a:t>/</a:t>
            </a:r>
            <a:r>
              <a:rPr lang="en-US" sz="1400" dirty="0" err="1">
                <a:hlinkClick r:id="rId4"/>
              </a:rPr>
              <a:t>watch?v</a:t>
            </a:r>
            <a:r>
              <a:rPr lang="en-US" sz="1400" dirty="0">
                <a:hlinkClick r:id="rId4"/>
              </a:rPr>
              <a:t>=TF1yh5PKaqI</a:t>
            </a:r>
            <a:endParaRPr lang="en-US" sz="1400" dirty="0"/>
          </a:p>
        </p:txBody>
      </p:sp>
      <p:pic>
        <p:nvPicPr>
          <p:cNvPr id="17" name="Picture 16">
            <a:extLst>
              <a:ext uri="{FF2B5EF4-FFF2-40B4-BE49-F238E27FC236}">
                <a16:creationId xmlns:a16="http://schemas.microsoft.com/office/drawing/2014/main" id="{462DEB5F-4969-E54C-933E-DA0352D093A2}"/>
              </a:ext>
            </a:extLst>
          </p:cNvPr>
          <p:cNvPicPr>
            <a:picLocks noChangeAspect="1"/>
          </p:cNvPicPr>
          <p:nvPr/>
        </p:nvPicPr>
        <p:blipFill>
          <a:blip r:embed="rId5"/>
          <a:stretch>
            <a:fillRect/>
          </a:stretch>
        </p:blipFill>
        <p:spPr>
          <a:xfrm>
            <a:off x="3153696" y="799193"/>
            <a:ext cx="7409187" cy="5672235"/>
          </a:xfrm>
          <a:prstGeom prst="rect">
            <a:avLst/>
          </a:prstGeom>
        </p:spPr>
      </p:pic>
      <p:sp>
        <p:nvSpPr>
          <p:cNvPr id="18" name="TextBox 17">
            <a:extLst>
              <a:ext uri="{FF2B5EF4-FFF2-40B4-BE49-F238E27FC236}">
                <a16:creationId xmlns:a16="http://schemas.microsoft.com/office/drawing/2014/main" id="{6485E5C8-6328-3541-84CE-E8CE43DFBAA1}"/>
              </a:ext>
            </a:extLst>
          </p:cNvPr>
          <p:cNvSpPr txBox="1"/>
          <p:nvPr/>
        </p:nvSpPr>
        <p:spPr>
          <a:xfrm>
            <a:off x="1258928" y="5279078"/>
            <a:ext cx="1408826" cy="923330"/>
          </a:xfrm>
          <a:prstGeom prst="rect">
            <a:avLst/>
          </a:prstGeom>
          <a:noFill/>
        </p:spPr>
        <p:txBody>
          <a:bodyPr wrap="square" rtlCol="0">
            <a:spAutoFit/>
          </a:bodyPr>
          <a:lstStyle/>
          <a:p>
            <a:r>
              <a:rPr lang="en-US" dirty="0"/>
              <a:t>Label (Class) is always the last variable</a:t>
            </a:r>
          </a:p>
        </p:txBody>
      </p:sp>
      <p:cxnSp>
        <p:nvCxnSpPr>
          <p:cNvPr id="19" name="Straight Arrow Connector 18">
            <a:extLst>
              <a:ext uri="{FF2B5EF4-FFF2-40B4-BE49-F238E27FC236}">
                <a16:creationId xmlns:a16="http://schemas.microsoft.com/office/drawing/2014/main" id="{30AFBAB9-0A64-0148-AFA9-4DF3EED3BE99}"/>
              </a:ext>
            </a:extLst>
          </p:cNvPr>
          <p:cNvCxnSpPr>
            <a:cxnSpLocks/>
            <a:stCxn id="18" idx="3"/>
          </p:cNvCxnSpPr>
          <p:nvPr/>
        </p:nvCxnSpPr>
        <p:spPr>
          <a:xfrm flipV="1">
            <a:off x="2667754" y="5279078"/>
            <a:ext cx="1068148" cy="46166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93601E9-9B63-A045-A434-3C5479051A96}"/>
              </a:ext>
            </a:extLst>
          </p:cNvPr>
          <p:cNvSpPr txBox="1"/>
          <p:nvPr/>
        </p:nvSpPr>
        <p:spPr>
          <a:xfrm>
            <a:off x="10344412" y="2926896"/>
            <a:ext cx="1408826" cy="2308324"/>
          </a:xfrm>
          <a:prstGeom prst="rect">
            <a:avLst/>
          </a:prstGeom>
          <a:noFill/>
        </p:spPr>
        <p:txBody>
          <a:bodyPr wrap="square" rtlCol="0">
            <a:spAutoFit/>
          </a:bodyPr>
          <a:lstStyle/>
          <a:p>
            <a:r>
              <a:rPr lang="en-US" dirty="0"/>
              <a:t>Summarize feature (attributes) and view distribution by Label: </a:t>
            </a:r>
            <a:r>
              <a:rPr lang="en-US" dirty="0">
                <a:solidFill>
                  <a:srgbClr val="FF0000"/>
                </a:solidFill>
              </a:rPr>
              <a:t>(cases in red)</a:t>
            </a:r>
          </a:p>
          <a:p>
            <a:r>
              <a:rPr lang="en-US" dirty="0">
                <a:solidFill>
                  <a:srgbClr val="0432FF"/>
                </a:solidFill>
              </a:rPr>
              <a:t>(ctrl in blue) </a:t>
            </a:r>
          </a:p>
        </p:txBody>
      </p:sp>
    </p:spTree>
    <p:extLst>
      <p:ext uri="{BB962C8B-B14F-4D97-AF65-F5344CB8AC3E}">
        <p14:creationId xmlns:p14="http://schemas.microsoft.com/office/powerpoint/2010/main" val="330160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pic>
        <p:nvPicPr>
          <p:cNvPr id="5" name="Picture 4">
            <a:extLst>
              <a:ext uri="{FF2B5EF4-FFF2-40B4-BE49-F238E27FC236}">
                <a16:creationId xmlns:a16="http://schemas.microsoft.com/office/drawing/2014/main" id="{38829FBB-9603-404D-AE63-CA6EAB0D42C1}"/>
              </a:ext>
            </a:extLst>
          </p:cNvPr>
          <p:cNvPicPr>
            <a:picLocks noChangeAspect="1"/>
          </p:cNvPicPr>
          <p:nvPr/>
        </p:nvPicPr>
        <p:blipFill>
          <a:blip r:embed="rId3"/>
          <a:stretch>
            <a:fillRect/>
          </a:stretch>
        </p:blipFill>
        <p:spPr>
          <a:xfrm>
            <a:off x="838200" y="1188720"/>
            <a:ext cx="7405327" cy="5669280"/>
          </a:xfrm>
          <a:prstGeom prst="rect">
            <a:avLst/>
          </a:prstGeom>
        </p:spPr>
      </p:pic>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247317"/>
          </a:xfrm>
          <a:prstGeom prst="rect">
            <a:avLst/>
          </a:prstGeom>
          <a:noFill/>
        </p:spPr>
        <p:txBody>
          <a:bodyPr wrap="square" rtlCol="0">
            <a:spAutoFit/>
          </a:bodyPr>
          <a:lstStyle/>
          <a:p>
            <a:r>
              <a:rPr lang="en-US" u="sng" dirty="0"/>
              <a:t>Let’s look at AGE</a:t>
            </a:r>
          </a:p>
          <a:p>
            <a:endParaRPr lang="en-US" u="sng" dirty="0"/>
          </a:p>
          <a:p>
            <a:pPr marL="285750" indent="-285750">
              <a:buFont typeface="Arial" panose="020B0604020202020204" pitchFamily="34" charset="0"/>
              <a:buChar char="•"/>
            </a:pPr>
            <a:r>
              <a:rPr lang="en-US" dirty="0"/>
              <a:t>Looks like there are only 8 distinct 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Age is unique.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Age values are missing.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prevalence of cases is 50% for all age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Age groups are not normally or uniformly sampled.</a:t>
            </a:r>
          </a:p>
        </p:txBody>
      </p:sp>
    </p:spTree>
    <p:extLst>
      <p:ext uri="{BB962C8B-B14F-4D97-AF65-F5344CB8AC3E}">
        <p14:creationId xmlns:p14="http://schemas.microsoft.com/office/powerpoint/2010/main" val="326727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about gender:</a:t>
            </a:r>
          </a:p>
          <a:p>
            <a:endParaRPr lang="en-US" u="sng" dirty="0"/>
          </a:p>
          <a:p>
            <a:pPr marL="285750" indent="-285750">
              <a:buFont typeface="Arial" panose="020B0604020202020204" pitchFamily="34" charset="0"/>
              <a:buChar char="•"/>
            </a:pPr>
            <a:r>
              <a:rPr lang="en-US" dirty="0"/>
              <a:t>Twice as many Males as Females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Looks like prevalence of cases is 50% for both sexes.</a:t>
            </a:r>
          </a:p>
          <a:p>
            <a:endParaRPr lang="en-US" dirty="0"/>
          </a:p>
        </p:txBody>
      </p:sp>
      <p:pic>
        <p:nvPicPr>
          <p:cNvPr id="4" name="Picture 3">
            <a:extLst>
              <a:ext uri="{FF2B5EF4-FFF2-40B4-BE49-F238E27FC236}">
                <a16:creationId xmlns:a16="http://schemas.microsoft.com/office/drawing/2014/main" id="{74379E54-0FF4-204B-8D55-9FC38F892215}"/>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75306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693319"/>
          </a:xfrm>
          <a:prstGeom prst="rect">
            <a:avLst/>
          </a:prstGeom>
          <a:noFill/>
        </p:spPr>
        <p:txBody>
          <a:bodyPr wrap="square" rtlCol="0">
            <a:spAutoFit/>
          </a:bodyPr>
          <a:lstStyle/>
          <a:p>
            <a:r>
              <a:rPr lang="en-US" u="sng" dirty="0"/>
              <a:t>And Ethnicity:</a:t>
            </a:r>
          </a:p>
          <a:p>
            <a:endParaRPr lang="en-US" u="sng" dirty="0"/>
          </a:p>
          <a:p>
            <a:pPr marL="285750" indent="-285750">
              <a:buFont typeface="Arial" panose="020B0604020202020204" pitchFamily="34" charset="0"/>
              <a:buChar char="•"/>
            </a:pPr>
            <a:r>
              <a:rPr lang="en-US" dirty="0"/>
              <a:t>Looks like 10 ethnic groups are represented.</a:t>
            </a:r>
          </a:p>
          <a:p>
            <a:endParaRPr lang="en-US" dirty="0"/>
          </a:p>
          <a:p>
            <a:pPr marL="285750" indent="-285750">
              <a:buFont typeface="Arial" panose="020B0604020202020204" pitchFamily="34" charset="0"/>
              <a:buChar char="•"/>
            </a:pPr>
            <a:r>
              <a:rPr lang="en-US" dirty="0"/>
              <a:t>Ethnicity is unknown for 15% of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patients are White.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Nearly all Hispanic patients are autistic. </a:t>
            </a:r>
          </a:p>
          <a:p>
            <a:endParaRPr lang="en-US" dirty="0"/>
          </a:p>
        </p:txBody>
      </p:sp>
      <p:pic>
        <p:nvPicPr>
          <p:cNvPr id="5" name="Picture 4">
            <a:extLst>
              <a:ext uri="{FF2B5EF4-FFF2-40B4-BE49-F238E27FC236}">
                <a16:creationId xmlns:a16="http://schemas.microsoft.com/office/drawing/2014/main" id="{1079071C-A444-1E45-A306-87D08841DDA4}"/>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37555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416320"/>
          </a:xfrm>
          <a:prstGeom prst="rect">
            <a:avLst/>
          </a:prstGeom>
          <a:noFill/>
        </p:spPr>
        <p:txBody>
          <a:bodyPr wrap="square" rtlCol="0">
            <a:spAutoFit/>
          </a:bodyPr>
          <a:lstStyle/>
          <a:p>
            <a:r>
              <a:rPr lang="en-US" u="sng" dirty="0"/>
              <a:t>Why not, let’s look at who’s filling out the form:</a:t>
            </a:r>
          </a:p>
          <a:p>
            <a:endParaRPr lang="en-US" u="sng" dirty="0"/>
          </a:p>
          <a:p>
            <a:pPr marL="285750" indent="-285750">
              <a:buFont typeface="Arial" panose="020B0604020202020204" pitchFamily="34" charset="0"/>
              <a:buChar char="•"/>
            </a:pPr>
            <a:r>
              <a:rPr lang="en-US" dirty="0"/>
              <a:t>Luckily only 5 groups</a:t>
            </a:r>
          </a:p>
          <a:p>
            <a:endParaRPr lang="en-US" dirty="0"/>
          </a:p>
          <a:p>
            <a:pPr marL="285750" indent="-285750">
              <a:buFont typeface="Arial" panose="020B0604020202020204" pitchFamily="34" charset="0"/>
              <a:buChar char="•"/>
            </a:pPr>
            <a:r>
              <a:rPr lang="en-US" dirty="0"/>
              <a:t>Most are Parents.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Ugh… ”self” and “Self”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we don’t know who filled out 15% of the forms</a:t>
            </a:r>
          </a:p>
          <a:p>
            <a:endParaRPr lang="en-US" dirty="0"/>
          </a:p>
        </p:txBody>
      </p:sp>
      <p:pic>
        <p:nvPicPr>
          <p:cNvPr id="4" name="Picture 3">
            <a:extLst>
              <a:ext uri="{FF2B5EF4-FFF2-40B4-BE49-F238E27FC236}">
                <a16:creationId xmlns:a16="http://schemas.microsoft.com/office/drawing/2014/main" id="{D23380DF-85F7-4848-9D02-5C8103E61672}"/>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54137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903027" y="1188720"/>
            <a:ext cx="923576" cy="43275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3A6DF185-BBBF-F74E-9AC2-D097FCD97871}"/>
              </a:ext>
            </a:extLst>
          </p:cNvPr>
          <p:cNvSpPr txBox="1"/>
          <p:nvPr/>
        </p:nvSpPr>
        <p:spPr>
          <a:xfrm>
            <a:off x="8388099" y="1367522"/>
            <a:ext cx="3118863" cy="3693319"/>
          </a:xfrm>
          <a:prstGeom prst="rect">
            <a:avLst/>
          </a:prstGeom>
          <a:noFill/>
        </p:spPr>
        <p:txBody>
          <a:bodyPr wrap="square" rtlCol="0">
            <a:spAutoFit/>
          </a:bodyPr>
          <a:lstStyle/>
          <a:p>
            <a:r>
              <a:rPr lang="en-US" u="sng" dirty="0"/>
              <a:t>Let’s try some logistic regression to predict the binary Autism outcome:</a:t>
            </a:r>
          </a:p>
          <a:p>
            <a:endParaRPr lang="en-US" u="sng" dirty="0"/>
          </a:p>
          <a:p>
            <a:pPr marL="285750" indent="-285750">
              <a:buFont typeface="Arial" panose="020B0604020202020204" pitchFamily="34" charset="0"/>
              <a:buChar char="•"/>
            </a:pPr>
            <a:r>
              <a:rPr lang="en-US" dirty="0" err="1"/>
              <a:t>SimpleLogistic</a:t>
            </a:r>
            <a:r>
              <a:rPr lang="en-US" dirty="0"/>
              <a:t> will remove uninformative features and select the most predictive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way am I overfitting this – Let’s do 10-fold cross-validation</a:t>
            </a:r>
          </a:p>
          <a:p>
            <a:endParaRPr lang="en-US" dirty="0"/>
          </a:p>
        </p:txBody>
      </p:sp>
      <p:sp>
        <p:nvSpPr>
          <p:cNvPr id="3" name="Rectangle 2">
            <a:extLst>
              <a:ext uri="{FF2B5EF4-FFF2-40B4-BE49-F238E27FC236}">
                <a16:creationId xmlns:a16="http://schemas.microsoft.com/office/drawing/2014/main" id="{0A2DDA21-8EEA-AE4A-8876-D835B5337EAE}"/>
              </a:ext>
            </a:extLst>
          </p:cNvPr>
          <p:cNvSpPr/>
          <p:nvPr/>
        </p:nvSpPr>
        <p:spPr>
          <a:xfrm>
            <a:off x="3041151" y="2465798"/>
            <a:ext cx="4756934" cy="34726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0123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sp>
        <p:nvSpPr>
          <p:cNvPr id="8" name="Rectangle 7">
            <a:extLst>
              <a:ext uri="{FF2B5EF4-FFF2-40B4-BE49-F238E27FC236}">
                <a16:creationId xmlns:a16="http://schemas.microsoft.com/office/drawing/2014/main" id="{64FA4084-5DFB-4B48-ADDB-0B9395BE89EE}"/>
              </a:ext>
            </a:extLst>
          </p:cNvPr>
          <p:cNvSpPr/>
          <p:nvPr/>
        </p:nvSpPr>
        <p:spPr>
          <a:xfrm>
            <a:off x="3041151" y="2465798"/>
            <a:ext cx="4756934" cy="34726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4350A59E-0328-F047-AF7D-9094E488CFAF}"/>
              </a:ext>
            </a:extLst>
          </p:cNvPr>
          <p:cNvPicPr>
            <a:picLocks noChangeAspect="1"/>
          </p:cNvPicPr>
          <p:nvPr/>
        </p:nvPicPr>
        <p:blipFill>
          <a:blip r:embed="rId4"/>
          <a:stretch>
            <a:fillRect/>
          </a:stretch>
        </p:blipFill>
        <p:spPr>
          <a:xfrm>
            <a:off x="1664222" y="1920875"/>
            <a:ext cx="2953960"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315721" y="2046241"/>
            <a:ext cx="723472" cy="168418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D3B5C353-201D-1B48-8E23-77F73622C435}"/>
              </a:ext>
            </a:extLst>
          </p:cNvPr>
          <p:cNvSpPr/>
          <p:nvPr/>
        </p:nvSpPr>
        <p:spPr>
          <a:xfrm>
            <a:off x="8293410" y="1981976"/>
            <a:ext cx="3618066" cy="646331"/>
          </a:xfrm>
          <a:prstGeom prst="rect">
            <a:avLst/>
          </a:prstGeom>
        </p:spPr>
        <p:txBody>
          <a:bodyPr wrap="square">
            <a:spAutoFit/>
          </a:bodyPr>
          <a:lstStyle/>
          <a:p>
            <a:pPr marL="285750" indent="-285750">
              <a:buFont typeface="Arial" panose="020B0604020202020204" pitchFamily="34" charset="0"/>
              <a:buChar char="•"/>
            </a:pPr>
            <a:r>
              <a:rPr lang="en-US" dirty="0"/>
              <a:t>Click: choose -&gt; classifiers -&gt; 	functions -&gt; </a:t>
            </a:r>
            <a:r>
              <a:rPr lang="en-US" dirty="0" err="1"/>
              <a:t>SimpleLogistic</a:t>
            </a:r>
            <a:endParaRPr lang="en-US" dirty="0"/>
          </a:p>
        </p:txBody>
      </p:sp>
    </p:spTree>
    <p:extLst>
      <p:ext uri="{BB962C8B-B14F-4D97-AF65-F5344CB8AC3E}">
        <p14:creationId xmlns:p14="http://schemas.microsoft.com/office/powerpoint/2010/main" val="368306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4" name="Picture 3">
            <a:extLst>
              <a:ext uri="{FF2B5EF4-FFF2-40B4-BE49-F238E27FC236}">
                <a16:creationId xmlns:a16="http://schemas.microsoft.com/office/drawing/2014/main" id="{472767A0-F791-7949-939A-63BE156355CA}"/>
              </a:ext>
            </a:extLst>
          </p:cNvPr>
          <p:cNvPicPr>
            <a:picLocks noChangeAspect="1"/>
          </p:cNvPicPr>
          <p:nvPr/>
        </p:nvPicPr>
        <p:blipFill>
          <a:blip r:embed="rId4"/>
          <a:stretch>
            <a:fillRect/>
          </a:stretch>
        </p:blipFill>
        <p:spPr>
          <a:xfrm>
            <a:off x="2906368" y="1920875"/>
            <a:ext cx="3713374"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959656" y="2088929"/>
            <a:ext cx="1171962" cy="58953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B26AAE5F-6D97-CF45-9BFE-139B6B2BB2EE}"/>
              </a:ext>
            </a:extLst>
          </p:cNvPr>
          <p:cNvSpPr/>
          <p:nvPr/>
        </p:nvSpPr>
        <p:spPr>
          <a:xfrm>
            <a:off x="8293410" y="1981976"/>
            <a:ext cx="3618066" cy="1754326"/>
          </a:xfrm>
          <a:prstGeom prst="rect">
            <a:avLst/>
          </a:prstGeom>
        </p:spPr>
        <p:txBody>
          <a:bodyPr wrap="square">
            <a:spAutoFit/>
          </a:bodyPr>
          <a:lstStyle/>
          <a:p>
            <a:pPr marL="285750" indent="-285750">
              <a:buFont typeface="Arial" panose="020B0604020202020204" pitchFamily="34" charset="0"/>
              <a:buChar char="•"/>
            </a:pPr>
            <a:r>
              <a:rPr lang="en-US" dirty="0"/>
              <a:t>Click on  “</a:t>
            </a:r>
            <a:r>
              <a:rPr lang="en-US" dirty="0" err="1"/>
              <a:t>SimpleLogistic</a:t>
            </a:r>
            <a:r>
              <a:rPr lang="en-US" dirty="0"/>
              <a:t>” to bring up the parameters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“More” to expand the About page to get a detailed description of the method. </a:t>
            </a:r>
          </a:p>
        </p:txBody>
      </p:sp>
      <p:pic>
        <p:nvPicPr>
          <p:cNvPr id="15" name="Picture 14">
            <a:extLst>
              <a:ext uri="{FF2B5EF4-FFF2-40B4-BE49-F238E27FC236}">
                <a16:creationId xmlns:a16="http://schemas.microsoft.com/office/drawing/2014/main" id="{E9191687-D41D-0046-B4CC-6A9812DB3EBA}"/>
              </a:ext>
            </a:extLst>
          </p:cNvPr>
          <p:cNvPicPr>
            <a:picLocks noChangeAspect="1"/>
          </p:cNvPicPr>
          <p:nvPr/>
        </p:nvPicPr>
        <p:blipFill>
          <a:blip r:embed="rId5"/>
          <a:stretch>
            <a:fillRect/>
          </a:stretch>
        </p:blipFill>
        <p:spPr>
          <a:xfrm>
            <a:off x="6619742" y="3932238"/>
            <a:ext cx="3135086" cy="2743200"/>
          </a:xfrm>
          <a:prstGeom prst="rect">
            <a:avLst/>
          </a:prstGeom>
        </p:spPr>
      </p:pic>
      <p:cxnSp>
        <p:nvCxnSpPr>
          <p:cNvPr id="16" name="Straight Arrow Connector 15">
            <a:extLst>
              <a:ext uri="{FF2B5EF4-FFF2-40B4-BE49-F238E27FC236}">
                <a16:creationId xmlns:a16="http://schemas.microsoft.com/office/drawing/2014/main" id="{8F7A51D4-5FE4-5346-88EF-D2344F308B88}"/>
              </a:ext>
            </a:extLst>
          </p:cNvPr>
          <p:cNvCxnSpPr>
            <a:cxnSpLocks/>
          </p:cNvCxnSpPr>
          <p:nvPr/>
        </p:nvCxnSpPr>
        <p:spPr>
          <a:xfrm>
            <a:off x="6259672" y="2690516"/>
            <a:ext cx="1128356" cy="1332844"/>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8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ED0F-BE4B-1D43-8929-39E3FA1EA04D}"/>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A9105B17-4DD0-5642-891E-2B2EAC3D91E8}"/>
              </a:ext>
            </a:extLst>
          </p:cNvPr>
          <p:cNvSpPr>
            <a:spLocks noGrp="1"/>
          </p:cNvSpPr>
          <p:nvPr>
            <p:ph idx="1"/>
          </p:nvPr>
        </p:nvSpPr>
        <p:spPr/>
        <p:txBody>
          <a:bodyPr/>
          <a:lstStyle/>
          <a:p>
            <a:pPr marL="0" indent="0">
              <a:buNone/>
            </a:pPr>
            <a:r>
              <a:rPr lang="en-US" sz="2400" dirty="0"/>
              <a:t>Daniel Montemayor Ph.D.</a:t>
            </a:r>
          </a:p>
          <a:p>
            <a:pPr marL="0" indent="0">
              <a:buNone/>
            </a:pPr>
            <a:r>
              <a:rPr lang="en-US" sz="2400" dirty="0"/>
              <a:t>Assistant Professor / Research</a:t>
            </a:r>
          </a:p>
          <a:p>
            <a:pPr marL="0" indent="0">
              <a:buNone/>
            </a:pPr>
            <a:r>
              <a:rPr lang="en-US" sz="2400" dirty="0"/>
              <a:t>Center for Renal Precision Medicine</a:t>
            </a:r>
          </a:p>
          <a:p>
            <a:pPr marL="0" indent="0">
              <a:buNone/>
            </a:pPr>
            <a:r>
              <a:rPr lang="en-US" sz="2400" dirty="0"/>
              <a:t>Department of Medicine</a:t>
            </a:r>
          </a:p>
          <a:p>
            <a:pPr marL="0" indent="0">
              <a:buNone/>
            </a:pPr>
            <a:r>
              <a:rPr lang="en-US" sz="2400" dirty="0"/>
              <a:t>UT Health San Antonio</a:t>
            </a:r>
          </a:p>
          <a:p>
            <a:pPr marL="0" indent="0">
              <a:buNone/>
            </a:pPr>
            <a:endParaRPr lang="en-US" sz="2000" dirty="0"/>
          </a:p>
          <a:p>
            <a:pPr marL="0" indent="0">
              <a:buNone/>
            </a:pPr>
            <a:r>
              <a:rPr lang="en-US" sz="2000" dirty="0">
                <a:latin typeface="Arial" panose="020B0604020202020204" pitchFamily="34" charset="0"/>
                <a:cs typeface="Arial" panose="020B0604020202020204" pitchFamily="34" charset="0"/>
              </a:rPr>
              <a:t>Email: </a:t>
            </a:r>
            <a:r>
              <a:rPr lang="en-US" sz="2000" dirty="0">
                <a:latin typeface="Arial" panose="020B0604020202020204" pitchFamily="34" charset="0"/>
                <a:cs typeface="Arial" panose="020B0604020202020204" pitchFamily="34" charset="0"/>
                <a:hlinkClick r:id="rId2"/>
              </a:rPr>
              <a:t>montemayord2@uthscsa.edu</a:t>
            </a: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Office hours: </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https://calendly.com/daniel_montemayor/montemayor-office-hours</a:t>
            </a: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8493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139321"/>
          </a:xfrm>
          <a:prstGeom prst="rect">
            <a:avLst/>
          </a:prstGeom>
          <a:noFill/>
        </p:spPr>
        <p:txBody>
          <a:bodyPr wrap="square" rtlCol="0">
            <a:spAutoFit/>
          </a:bodyPr>
          <a:lstStyle/>
          <a:p>
            <a:r>
              <a:rPr lang="en-US" u="sng" dirty="0"/>
              <a:t>Simple logistic Regression:</a:t>
            </a:r>
          </a:p>
          <a:p>
            <a:endParaRPr lang="en-US" u="sng" dirty="0"/>
          </a:p>
          <a:p>
            <a:pPr marL="285750" indent="-285750">
              <a:buFont typeface="Arial" panose="020B0604020202020204" pitchFamily="34" charset="0"/>
              <a:buChar char="•"/>
            </a:pPr>
            <a:r>
              <a:rPr lang="en-US" dirty="0"/>
              <a:t>Booyah! Look at that confusion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 correctly classified Instances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end of the analysis – scroll up to see more.</a:t>
            </a:r>
          </a:p>
        </p:txBody>
      </p:sp>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7849274" y="3957005"/>
            <a:ext cx="841572" cy="80483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88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for Class NO (ctrl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again the result variable for predicting Class YES (case outcome)?</a:t>
            </a:r>
          </a:p>
        </p:txBody>
      </p:sp>
      <p:pic>
        <p:nvPicPr>
          <p:cNvPr id="9" name="Picture 8">
            <a:extLst>
              <a:ext uri="{FF2B5EF4-FFF2-40B4-BE49-F238E27FC236}">
                <a16:creationId xmlns:a16="http://schemas.microsoft.com/office/drawing/2014/main" id="{C41C88D3-43CA-0F4A-82B9-2F0BF17AE98C}"/>
              </a:ext>
            </a:extLst>
          </p:cNvPr>
          <p:cNvPicPr>
            <a:picLocks noChangeAspect="1"/>
          </p:cNvPicPr>
          <p:nvPr/>
        </p:nvPicPr>
        <p:blipFill>
          <a:blip r:embed="rId3"/>
          <a:stretch>
            <a:fillRect/>
          </a:stretch>
        </p:blipFill>
        <p:spPr>
          <a:xfrm>
            <a:off x="685038" y="1367522"/>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3600957" y="3196354"/>
            <a:ext cx="4661011" cy="175888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3528129" y="2427611"/>
            <a:ext cx="4733839" cy="2120113"/>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471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970318"/>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p:txBody>
      </p:sp>
      <p:pic>
        <p:nvPicPr>
          <p:cNvPr id="4" name="Picture 3">
            <a:extLst>
              <a:ext uri="{FF2B5EF4-FFF2-40B4-BE49-F238E27FC236}">
                <a16:creationId xmlns:a16="http://schemas.microsoft.com/office/drawing/2014/main" id="{11362A34-BA43-484B-A420-4A6CCF2EBB8C}"/>
              </a:ext>
            </a:extLst>
          </p:cNvPr>
          <p:cNvPicPr>
            <a:picLocks noChangeAspect="1"/>
          </p:cNvPicPr>
          <p:nvPr/>
        </p:nvPicPr>
        <p:blipFill>
          <a:blip r:embed="rId3"/>
          <a:stretch>
            <a:fillRect/>
          </a:stretch>
        </p:blipFill>
        <p:spPr>
          <a:xfrm>
            <a:off x="685038" y="1241158"/>
            <a:ext cx="7405327" cy="5669280"/>
          </a:xfrm>
          <a:prstGeom prst="rect">
            <a:avLst/>
          </a:prstGeom>
        </p:spPr>
      </p:pic>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extLst>
              <p:ext uri="{D42A27DB-BD31-4B8C-83A1-F6EECF244321}">
                <p14:modId xmlns:p14="http://schemas.microsoft.com/office/powerpoint/2010/main" val="2931433306"/>
              </p:ext>
            </p:extLst>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6729231" y="2469089"/>
            <a:ext cx="1658868" cy="267037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6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”Remove” to indicate we want the 18</a:t>
            </a:r>
            <a:r>
              <a:rPr lang="en-US" baseline="30000" dirty="0"/>
              <a:t>th</a:t>
            </a:r>
            <a:r>
              <a:rPr lang="en-US" dirty="0"/>
              <a:t> attribute removed.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Click “Apply”.</a:t>
            </a:r>
          </a:p>
        </p:txBody>
      </p:sp>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pic>
        <p:nvPicPr>
          <p:cNvPr id="5" name="Picture 4">
            <a:extLst>
              <a:ext uri="{FF2B5EF4-FFF2-40B4-BE49-F238E27FC236}">
                <a16:creationId xmlns:a16="http://schemas.microsoft.com/office/drawing/2014/main" id="{157F2294-E80C-9A4E-B38B-5DF87D963C73}"/>
              </a:ext>
            </a:extLst>
          </p:cNvPr>
          <p:cNvPicPr>
            <a:picLocks noChangeAspect="1"/>
          </p:cNvPicPr>
          <p:nvPr/>
        </p:nvPicPr>
        <p:blipFill>
          <a:blip r:embed="rId3"/>
          <a:stretch>
            <a:fillRect/>
          </a:stretch>
        </p:blipFill>
        <p:spPr>
          <a:xfrm>
            <a:off x="838200" y="1367522"/>
            <a:ext cx="7405327" cy="5669280"/>
          </a:xfrm>
          <a:prstGeom prst="rect">
            <a:avLst/>
          </a:prstGeom>
        </p:spPr>
      </p:pic>
      <p:pic>
        <p:nvPicPr>
          <p:cNvPr id="9" name="Picture 8">
            <a:extLst>
              <a:ext uri="{FF2B5EF4-FFF2-40B4-BE49-F238E27FC236}">
                <a16:creationId xmlns:a16="http://schemas.microsoft.com/office/drawing/2014/main" id="{022AEFF5-E90C-B444-A63F-2A435EF1E9FB}"/>
              </a:ext>
            </a:extLst>
          </p:cNvPr>
          <p:cNvPicPr>
            <a:picLocks noChangeAspect="1"/>
          </p:cNvPicPr>
          <p:nvPr/>
        </p:nvPicPr>
        <p:blipFill>
          <a:blip r:embed="rId4"/>
          <a:stretch>
            <a:fillRect/>
          </a:stretch>
        </p:blipFill>
        <p:spPr>
          <a:xfrm>
            <a:off x="2181896" y="2373362"/>
            <a:ext cx="4817942" cy="3657600"/>
          </a:xfrm>
          <a:prstGeom prst="rect">
            <a:avLst/>
          </a:prstGeom>
        </p:spPr>
      </p:pic>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a:off x="445736" y="1999751"/>
            <a:ext cx="784927" cy="46933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6A8E3B-B1E1-B24F-A0BF-B8D224B113FD}"/>
              </a:ext>
            </a:extLst>
          </p:cNvPr>
          <p:cNvCxnSpPr>
            <a:cxnSpLocks/>
          </p:cNvCxnSpPr>
          <p:nvPr/>
        </p:nvCxnSpPr>
        <p:spPr>
          <a:xfrm>
            <a:off x="1909537" y="2579979"/>
            <a:ext cx="1044056" cy="153886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8F7FE48-0E3D-8648-895A-6752857FE59E}"/>
              </a:ext>
            </a:extLst>
          </p:cNvPr>
          <p:cNvCxnSpPr>
            <a:cxnSpLocks/>
          </p:cNvCxnSpPr>
          <p:nvPr/>
        </p:nvCxnSpPr>
        <p:spPr>
          <a:xfrm flipH="1" flipV="1">
            <a:off x="7399609" y="2579979"/>
            <a:ext cx="444147" cy="55521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33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r>
              <a:rPr lang="en-US" u="sng" dirty="0"/>
              <a:t>Now we can compare feature importance:</a:t>
            </a:r>
          </a:p>
          <a:p>
            <a:pPr marL="285750" indent="-285750">
              <a:buFont typeface="Arial" panose="020B0604020202020204" pitchFamily="34" charset="0"/>
              <a:buChar char="•"/>
            </a:pPr>
            <a:r>
              <a:rPr lang="en-US" dirty="0"/>
              <a:t>Still 100%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the A1-10 questions survived the feature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Demographics and other clinical variables not important to this model.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A4 score is most associated with Autism diagnosis.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A7 score is least associated with Autism.</a:t>
            </a:r>
          </a:p>
        </p:txBody>
      </p:sp>
      <p:pic>
        <p:nvPicPr>
          <p:cNvPr id="4" name="Picture 3">
            <a:extLst>
              <a:ext uri="{FF2B5EF4-FFF2-40B4-BE49-F238E27FC236}">
                <a16:creationId xmlns:a16="http://schemas.microsoft.com/office/drawing/2014/main" id="{8797D6F5-551C-FB48-A84F-73B20438FFC5}"/>
              </a:ext>
            </a:extLst>
          </p:cNvPr>
          <p:cNvPicPr>
            <a:picLocks noChangeAspect="1"/>
          </p:cNvPicPr>
          <p:nvPr/>
        </p:nvPicPr>
        <p:blipFill>
          <a:blip r:embed="rId3"/>
          <a:stretch>
            <a:fillRect/>
          </a:stretch>
        </p:blipFill>
        <p:spPr>
          <a:xfrm>
            <a:off x="1230663" y="97104"/>
            <a:ext cx="6417254" cy="6858000"/>
          </a:xfrm>
          <a:prstGeom prst="rect">
            <a:avLst/>
          </a:prstGeom>
        </p:spPr>
      </p:pic>
    </p:spTree>
    <p:extLst>
      <p:ext uri="{BB962C8B-B14F-4D97-AF65-F5344CB8AC3E}">
        <p14:creationId xmlns:p14="http://schemas.microsoft.com/office/powerpoint/2010/main" val="272709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1B91-0B79-F84B-8317-DF991B5F20FB}"/>
              </a:ext>
            </a:extLst>
          </p:cNvPr>
          <p:cNvSpPr>
            <a:spLocks noGrp="1"/>
          </p:cNvSpPr>
          <p:nvPr>
            <p:ph type="title"/>
          </p:nvPr>
        </p:nvSpPr>
        <p:spPr/>
        <p:txBody>
          <a:bodyPr/>
          <a:lstStyle/>
          <a:p>
            <a:r>
              <a:rPr lang="en-US" dirty="0"/>
              <a:t>Hypothesis Generation vs Hypothesis Testing</a:t>
            </a:r>
          </a:p>
        </p:txBody>
      </p:sp>
      <p:sp>
        <p:nvSpPr>
          <p:cNvPr id="3" name="Content Placeholder 2">
            <a:extLst>
              <a:ext uri="{FF2B5EF4-FFF2-40B4-BE49-F238E27FC236}">
                <a16:creationId xmlns:a16="http://schemas.microsoft.com/office/drawing/2014/main" id="{1E07ED71-056C-AB40-8AB2-FDC6408F47BB}"/>
              </a:ext>
            </a:extLst>
          </p:cNvPr>
          <p:cNvSpPr>
            <a:spLocks noGrp="1"/>
          </p:cNvSpPr>
          <p:nvPr>
            <p:ph idx="1"/>
          </p:nvPr>
        </p:nvSpPr>
        <p:spPr/>
        <p:txBody>
          <a:bodyPr>
            <a:normAutofit fontScale="92500" lnSpcReduction="10000"/>
          </a:bodyPr>
          <a:lstStyle/>
          <a:p>
            <a:pPr marL="0" indent="0">
              <a:buNone/>
            </a:pPr>
            <a:r>
              <a:rPr lang="en-US" b="1" dirty="0"/>
              <a:t>Exploratory Data Analysis</a:t>
            </a:r>
          </a:p>
          <a:p>
            <a:r>
              <a:rPr lang="en-US" dirty="0"/>
              <a:t>Statistical analyses aimed to discover important relationships in order to suggest hypotheses to test.</a:t>
            </a:r>
          </a:p>
          <a:p>
            <a:pPr marL="0" indent="0" algn="ctr">
              <a:buNone/>
            </a:pPr>
            <a:r>
              <a:rPr lang="en-US" dirty="0"/>
              <a:t>[ Histograms | Box Plots | Correlation Matrices | Principal Components ]</a:t>
            </a:r>
          </a:p>
          <a:p>
            <a:pPr marL="0" indent="0">
              <a:buNone/>
            </a:pPr>
            <a:endParaRPr lang="en-US" b="1" dirty="0"/>
          </a:p>
          <a:p>
            <a:pPr marL="0" indent="0">
              <a:buNone/>
            </a:pPr>
            <a:r>
              <a:rPr lang="en-US" b="1" dirty="0"/>
              <a:t>Statistical Hypothesis Testing</a:t>
            </a:r>
          </a:p>
          <a:p>
            <a:r>
              <a:rPr lang="en-US" dirty="0"/>
              <a:t>Statistical inference based on the predicted outcomes resulting from hypothesis relative to some alternative hypotheses. </a:t>
            </a:r>
            <a:r>
              <a:rPr lang="en-US" i="1" dirty="0">
                <a:solidFill>
                  <a:schemeClr val="accent1">
                    <a:lumMod val="75000"/>
                  </a:schemeClr>
                </a:solidFill>
              </a:rPr>
              <a:t>(How confident are we the observed outcomes result from an actual relationship rather than just by coincidence?) </a:t>
            </a:r>
          </a:p>
          <a:p>
            <a:pPr marL="0" indent="0" algn="ctr">
              <a:buNone/>
            </a:pPr>
            <a:r>
              <a:rPr lang="en-US" dirty="0"/>
              <a:t> [ Sensitivity | Specificity | P-values ] </a:t>
            </a:r>
          </a:p>
        </p:txBody>
      </p:sp>
    </p:spTree>
    <p:extLst>
      <p:ext uri="{BB962C8B-B14F-4D97-AF65-F5344CB8AC3E}">
        <p14:creationId xmlns:p14="http://schemas.microsoft.com/office/powerpoint/2010/main" val="413017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2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F60757C-5C19-8A49-B25A-2AE0C21D25F7}"/>
              </a:ext>
            </a:extLst>
          </p:cNvPr>
          <p:cNvPicPr>
            <a:picLocks noChangeAspect="1"/>
          </p:cNvPicPr>
          <p:nvPr/>
        </p:nvPicPr>
        <p:blipFill>
          <a:blip r:embed="rId2"/>
          <a:stretch>
            <a:fillRect/>
          </a:stretch>
        </p:blipFill>
        <p:spPr>
          <a:xfrm>
            <a:off x="4038600" y="1439203"/>
            <a:ext cx="7188199" cy="2839338"/>
          </a:xfrm>
          <a:prstGeom prst="rect">
            <a:avLst/>
          </a:prstGeom>
        </p:spPr>
      </p:pic>
      <p:sp>
        <p:nvSpPr>
          <p:cNvPr id="5" name="Rectangle 4">
            <a:extLst>
              <a:ext uri="{FF2B5EF4-FFF2-40B4-BE49-F238E27FC236}">
                <a16:creationId xmlns:a16="http://schemas.microsoft.com/office/drawing/2014/main" id="{2EF21276-3001-904E-876A-DFD042BBC6BA}"/>
              </a:ext>
            </a:extLst>
          </p:cNvPr>
          <p:cNvSpPr/>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Lew M.J. (2019) A Reckless Guide to P-values. In: Bespalov A., Michel M., Steckler T. (eds) Good Research Practice in Non-Clinical Pharmacology and Biomedicine. Handbook of Experimental Pharmacology, vol 257. Springer, Cham. https://doi.org/10.1007/164_2019_286</a:t>
            </a:r>
          </a:p>
        </p:txBody>
      </p:sp>
    </p:spTree>
    <p:extLst>
      <p:ext uri="{BB962C8B-B14F-4D97-AF65-F5344CB8AC3E}">
        <p14:creationId xmlns:p14="http://schemas.microsoft.com/office/powerpoint/2010/main" val="201476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77E7-E731-2541-B834-A773E78FB020}"/>
              </a:ext>
            </a:extLst>
          </p:cNvPr>
          <p:cNvSpPr>
            <a:spLocks noGrp="1"/>
          </p:cNvSpPr>
          <p:nvPr>
            <p:ph type="title"/>
          </p:nvPr>
        </p:nvSpPr>
        <p:spPr/>
        <p:txBody>
          <a:bodyPr/>
          <a:lstStyle/>
          <a:p>
            <a:r>
              <a:rPr lang="en-US" dirty="0"/>
              <a:t>On P-values</a:t>
            </a:r>
          </a:p>
        </p:txBody>
      </p:sp>
      <p:pic>
        <p:nvPicPr>
          <p:cNvPr id="4" name="Picture 3">
            <a:extLst>
              <a:ext uri="{FF2B5EF4-FFF2-40B4-BE49-F238E27FC236}">
                <a16:creationId xmlns:a16="http://schemas.microsoft.com/office/drawing/2014/main" id="{8949B46F-A6A2-4346-8FEA-6C39A6BC84C0}"/>
              </a:ext>
            </a:extLst>
          </p:cNvPr>
          <p:cNvPicPr>
            <a:picLocks noChangeAspect="1"/>
          </p:cNvPicPr>
          <p:nvPr/>
        </p:nvPicPr>
        <p:blipFill>
          <a:blip r:embed="rId2"/>
          <a:stretch>
            <a:fillRect/>
          </a:stretch>
        </p:blipFill>
        <p:spPr>
          <a:xfrm>
            <a:off x="838200" y="1491720"/>
            <a:ext cx="9977764" cy="1021931"/>
          </a:xfrm>
          <a:prstGeom prst="rect">
            <a:avLst/>
          </a:prstGeom>
        </p:spPr>
      </p:pic>
      <p:grpSp>
        <p:nvGrpSpPr>
          <p:cNvPr id="3" name="Group 2">
            <a:extLst>
              <a:ext uri="{FF2B5EF4-FFF2-40B4-BE49-F238E27FC236}">
                <a16:creationId xmlns:a16="http://schemas.microsoft.com/office/drawing/2014/main" id="{CE7C307E-812F-8F44-BC87-AEF5B0DF93EC}"/>
              </a:ext>
            </a:extLst>
          </p:cNvPr>
          <p:cNvGrpSpPr/>
          <p:nvPr/>
        </p:nvGrpSpPr>
        <p:grpSpPr>
          <a:xfrm>
            <a:off x="566373" y="4671959"/>
            <a:ext cx="10521418" cy="2139493"/>
            <a:chOff x="691243" y="4353382"/>
            <a:chExt cx="10521418" cy="2139493"/>
          </a:xfrm>
        </p:grpSpPr>
        <p:pic>
          <p:nvPicPr>
            <p:cNvPr id="5" name="Picture 4">
              <a:extLst>
                <a:ext uri="{FF2B5EF4-FFF2-40B4-BE49-F238E27FC236}">
                  <a16:creationId xmlns:a16="http://schemas.microsoft.com/office/drawing/2014/main" id="{E1327B8A-139D-BC44-ADCD-0D403CF99B4F}"/>
                </a:ext>
              </a:extLst>
            </p:cNvPr>
            <p:cNvPicPr>
              <a:picLocks noChangeAspect="1"/>
            </p:cNvPicPr>
            <p:nvPr/>
          </p:nvPicPr>
          <p:blipFill>
            <a:blip r:embed="rId3"/>
            <a:stretch>
              <a:fillRect/>
            </a:stretch>
          </p:blipFill>
          <p:spPr>
            <a:xfrm>
              <a:off x="1107118" y="4704111"/>
              <a:ext cx="10105543" cy="1393868"/>
            </a:xfrm>
            <a:prstGeom prst="rect">
              <a:avLst/>
            </a:prstGeom>
          </p:spPr>
        </p:pic>
        <p:sp>
          <p:nvSpPr>
            <p:cNvPr id="6" name="Rectangle 5">
              <a:extLst>
                <a:ext uri="{FF2B5EF4-FFF2-40B4-BE49-F238E27FC236}">
                  <a16:creationId xmlns:a16="http://schemas.microsoft.com/office/drawing/2014/main" id="{BB202159-ECAB-5043-851C-A940DB93673C}"/>
                </a:ext>
              </a:extLst>
            </p:cNvPr>
            <p:cNvSpPr/>
            <p:nvPr/>
          </p:nvSpPr>
          <p:spPr>
            <a:xfrm>
              <a:off x="691243" y="4353382"/>
              <a:ext cx="1967630"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C6F744-3FBF-9842-9A83-0C70DAEA6709}"/>
                </a:ext>
              </a:extLst>
            </p:cNvPr>
            <p:cNvSpPr/>
            <p:nvPr/>
          </p:nvSpPr>
          <p:spPr>
            <a:xfrm>
              <a:off x="2797703" y="5791418"/>
              <a:ext cx="8414957"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624396EE-CBD8-4E4A-8D2D-A494DEC10B76}"/>
              </a:ext>
            </a:extLst>
          </p:cNvPr>
          <p:cNvSpPr/>
          <p:nvPr/>
        </p:nvSpPr>
        <p:spPr>
          <a:xfrm>
            <a:off x="838200" y="2508707"/>
            <a:ext cx="6096000" cy="1938992"/>
          </a:xfrm>
          <a:prstGeom prst="rect">
            <a:avLst/>
          </a:prstGeom>
        </p:spPr>
        <p:txBody>
          <a:bodyPr>
            <a:spAutoFit/>
          </a:bodyPr>
          <a:lstStyle/>
          <a:p>
            <a:r>
              <a:rPr lang="en-US" sz="2400" b="1" u="sng" dirty="0"/>
              <a:t>Culprits</a:t>
            </a:r>
          </a:p>
          <a:p>
            <a:r>
              <a:rPr lang="en-US" sz="2400" dirty="0"/>
              <a:t>Misunderstood</a:t>
            </a:r>
          </a:p>
          <a:p>
            <a:r>
              <a:rPr lang="en-US" sz="2400" dirty="0"/>
              <a:t>Misapplied</a:t>
            </a:r>
          </a:p>
          <a:p>
            <a:r>
              <a:rPr lang="en-US" sz="2400" dirty="0"/>
              <a:t>Answer questions no on asks</a:t>
            </a:r>
          </a:p>
          <a:p>
            <a:r>
              <a:rPr lang="en-US" sz="2400" dirty="0"/>
              <a:t>Unintentional p-hacking</a:t>
            </a:r>
          </a:p>
        </p:txBody>
      </p:sp>
    </p:spTree>
    <p:extLst>
      <p:ext uri="{BB962C8B-B14F-4D97-AF65-F5344CB8AC3E}">
        <p14:creationId xmlns:p14="http://schemas.microsoft.com/office/powerpoint/2010/main" val="290708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AA6E280-5D16-D740-90A6-ACDDA296E240}"/>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Hypothesis test and Significance test</a:t>
            </a:r>
          </a:p>
        </p:txBody>
      </p:sp>
      <p:graphicFrame>
        <p:nvGraphicFramePr>
          <p:cNvPr id="5" name="Content Placeholder 2">
            <a:extLst>
              <a:ext uri="{FF2B5EF4-FFF2-40B4-BE49-F238E27FC236}">
                <a16:creationId xmlns:a16="http://schemas.microsoft.com/office/drawing/2014/main" id="{4B55AA5F-9715-4C45-9C5C-9646569E63D5}"/>
              </a:ext>
            </a:extLst>
          </p:cNvPr>
          <p:cNvGraphicFramePr>
            <a:graphicFrameLocks noGrp="1"/>
          </p:cNvGraphicFramePr>
          <p:nvPr>
            <p:ph idx="1"/>
            <p:extLst>
              <p:ext uri="{D42A27DB-BD31-4B8C-83A1-F6EECF244321}">
                <p14:modId xmlns:p14="http://schemas.microsoft.com/office/powerpoint/2010/main" val="7161136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034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5B7C6-DB60-9E41-A8A4-909E310E4785}"/>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Contradictory Instructions</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2B766-1B6D-D545-8AD7-BE323C3893A8}"/>
              </a:ext>
            </a:extLst>
          </p:cNvPr>
          <p:cNvSpPr>
            <a:spLocks noGrp="1"/>
          </p:cNvSpPr>
          <p:nvPr>
            <p:ph idx="1"/>
          </p:nvPr>
        </p:nvSpPr>
        <p:spPr>
          <a:xfrm>
            <a:off x="593610" y="2121763"/>
            <a:ext cx="3822192" cy="3773010"/>
          </a:xfrm>
        </p:spPr>
        <p:txBody>
          <a:bodyPr>
            <a:normAutofit/>
          </a:bodyPr>
          <a:lstStyle/>
          <a:p>
            <a:r>
              <a:rPr lang="en-US" sz="2000">
                <a:solidFill>
                  <a:schemeClr val="bg1"/>
                </a:solidFill>
              </a:rPr>
              <a:t>Sometimes details of experiments cannot be reproduced 100%.</a:t>
            </a:r>
          </a:p>
          <a:p>
            <a:r>
              <a:rPr lang="en-US" sz="2000">
                <a:solidFill>
                  <a:schemeClr val="bg1"/>
                </a:solidFill>
              </a:rPr>
              <a:t>Judgments and debates on what is appropriate often driven by conviction rather than data.</a:t>
            </a:r>
          </a:p>
          <a:p>
            <a:r>
              <a:rPr lang="en-US" sz="2000">
                <a:solidFill>
                  <a:schemeClr val="bg1"/>
                </a:solidFill>
              </a:rPr>
              <a:t>P-value dogma -&gt; conviction</a:t>
            </a:r>
          </a:p>
        </p:txBody>
      </p:sp>
      <p:pic>
        <p:nvPicPr>
          <p:cNvPr id="4" name="Picture 3">
            <a:extLst>
              <a:ext uri="{FF2B5EF4-FFF2-40B4-BE49-F238E27FC236}">
                <a16:creationId xmlns:a16="http://schemas.microsoft.com/office/drawing/2014/main" id="{2F099603-B3E5-6649-A004-684F3E098884}"/>
              </a:ext>
            </a:extLst>
          </p:cNvPr>
          <p:cNvPicPr>
            <a:picLocks noChangeAspect="1"/>
          </p:cNvPicPr>
          <p:nvPr/>
        </p:nvPicPr>
        <p:blipFill>
          <a:blip r:embed="rId2"/>
          <a:stretch>
            <a:fillRect/>
          </a:stretch>
        </p:blipFill>
        <p:spPr>
          <a:xfrm>
            <a:off x="5110716" y="1883520"/>
            <a:ext cx="6596652" cy="2935510"/>
          </a:xfrm>
          <a:prstGeom prst="rect">
            <a:avLst/>
          </a:prstGeom>
        </p:spPr>
      </p:pic>
    </p:spTree>
    <p:extLst>
      <p:ext uri="{BB962C8B-B14F-4D97-AF65-F5344CB8AC3E}">
        <p14:creationId xmlns:p14="http://schemas.microsoft.com/office/powerpoint/2010/main" val="132860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6BFE-722E-AD40-9EC8-C76692D07218}"/>
              </a:ext>
            </a:extLst>
          </p:cNvPr>
          <p:cNvSpPr>
            <a:spLocks noGrp="1"/>
          </p:cNvSpPr>
          <p:nvPr>
            <p:ph type="title"/>
          </p:nvPr>
        </p:nvSpPr>
        <p:spPr/>
        <p:txBody>
          <a:bodyPr/>
          <a:lstStyle/>
          <a:p>
            <a:r>
              <a:rPr lang="en-US" dirty="0"/>
              <a:t>Part II : Overview</a:t>
            </a:r>
          </a:p>
        </p:txBody>
      </p:sp>
      <p:sp>
        <p:nvSpPr>
          <p:cNvPr id="3" name="Content Placeholder 2">
            <a:extLst>
              <a:ext uri="{FF2B5EF4-FFF2-40B4-BE49-F238E27FC236}">
                <a16:creationId xmlns:a16="http://schemas.microsoft.com/office/drawing/2014/main" id="{C7B9A115-CC85-E047-A412-9607D17502CD}"/>
              </a:ext>
            </a:extLst>
          </p:cNvPr>
          <p:cNvSpPr>
            <a:spLocks noGrp="1"/>
          </p:cNvSpPr>
          <p:nvPr>
            <p:ph idx="1"/>
          </p:nvPr>
        </p:nvSpPr>
        <p:spPr>
          <a:xfrm>
            <a:off x="838200" y="1690688"/>
            <a:ext cx="10515600" cy="4774872"/>
          </a:xfrm>
        </p:spPr>
        <p:txBody>
          <a:bodyPr>
            <a:normAutofit fontScale="92500" lnSpcReduction="10000"/>
          </a:bodyPr>
          <a:lstStyle/>
          <a:p>
            <a:pPr>
              <a:buFont typeface="Wingdings" pitchFamily="2" charset="2"/>
              <a:buChar char="v"/>
            </a:pPr>
            <a:r>
              <a:rPr lang="en-US" dirty="0">
                <a:solidFill>
                  <a:schemeClr val="accent1">
                    <a:lumMod val="75000"/>
                  </a:schemeClr>
                </a:solidFill>
              </a:rPr>
              <a:t>Getting to know your data</a:t>
            </a:r>
          </a:p>
          <a:p>
            <a:pPr marL="457200" lvl="1" indent="0">
              <a:spcAft>
                <a:spcPts val="600"/>
              </a:spcAft>
              <a:buNone/>
            </a:pPr>
            <a:r>
              <a:rPr lang="en-US" dirty="0"/>
              <a:t>Formatting | Visualization | Partitioning | Normalization | Integrity</a:t>
            </a:r>
          </a:p>
          <a:p>
            <a:pPr>
              <a:buFont typeface="Wingdings" pitchFamily="2" charset="2"/>
              <a:buChar char="v"/>
            </a:pPr>
            <a:r>
              <a:rPr lang="en-US" dirty="0">
                <a:solidFill>
                  <a:schemeClr val="accent1">
                    <a:lumMod val="75000"/>
                  </a:schemeClr>
                </a:solidFill>
              </a:rPr>
              <a:t>Feature Selection</a:t>
            </a:r>
          </a:p>
          <a:p>
            <a:pPr marL="457200" lvl="1" indent="0">
              <a:spcAft>
                <a:spcPts val="600"/>
              </a:spcAft>
              <a:buNone/>
            </a:pPr>
            <a:r>
              <a:rPr lang="en-US" dirty="0"/>
              <a:t>Parsimony | Dimension Reduction | PLS-DA | t-SNE | SOM</a:t>
            </a:r>
          </a:p>
          <a:p>
            <a:pPr>
              <a:buFont typeface="Wingdings" pitchFamily="2" charset="2"/>
              <a:buChar char="v"/>
            </a:pPr>
            <a:r>
              <a:rPr lang="en-US" dirty="0">
                <a:solidFill>
                  <a:schemeClr val="accent1">
                    <a:lumMod val="75000"/>
                  </a:schemeClr>
                </a:solidFill>
              </a:rPr>
              <a:t>Classification Models</a:t>
            </a:r>
          </a:p>
          <a:p>
            <a:pPr marL="457200" lvl="1" indent="0">
              <a:spcAft>
                <a:spcPts val="600"/>
              </a:spcAft>
              <a:buNone/>
            </a:pPr>
            <a:r>
              <a:rPr lang="en-US" dirty="0"/>
              <a:t>Cross-Entropy and other Error Metrics | Random Forest | Logistic Regression</a:t>
            </a:r>
          </a:p>
          <a:p>
            <a:pPr>
              <a:buFont typeface="Wingdings" pitchFamily="2" charset="2"/>
              <a:buChar char="v"/>
            </a:pPr>
            <a:r>
              <a:rPr lang="en-US" dirty="0">
                <a:solidFill>
                  <a:schemeClr val="accent1">
                    <a:lumMod val="75000"/>
                  </a:schemeClr>
                </a:solidFill>
              </a:rPr>
              <a:t>Regression Models</a:t>
            </a:r>
          </a:p>
          <a:p>
            <a:pPr marL="457200" lvl="1" indent="0">
              <a:spcAft>
                <a:spcPts val="600"/>
              </a:spcAft>
              <a:buNone/>
            </a:pPr>
            <a:r>
              <a:rPr lang="en-US" dirty="0"/>
              <a:t>Linear Regression | Regularization | LASSO | Elastic-Net</a:t>
            </a:r>
          </a:p>
          <a:p>
            <a:pPr>
              <a:buFont typeface="Wingdings" pitchFamily="2" charset="2"/>
              <a:buChar char="v"/>
            </a:pPr>
            <a:r>
              <a:rPr lang="en-US" dirty="0">
                <a:solidFill>
                  <a:schemeClr val="accent1">
                    <a:lumMod val="75000"/>
                  </a:schemeClr>
                </a:solidFill>
              </a:rPr>
              <a:t>End-to-End ML Workflow </a:t>
            </a:r>
            <a:r>
              <a:rPr lang="en-US" dirty="0"/>
              <a:t>– </a:t>
            </a:r>
            <a:r>
              <a:rPr lang="en-US" sz="2400" dirty="0"/>
              <a:t>Leukemia Project </a:t>
            </a:r>
            <a:r>
              <a:rPr lang="en-US" sz="2400" b="1" dirty="0"/>
              <a:t>(two weeks)</a:t>
            </a:r>
          </a:p>
          <a:p>
            <a:pPr>
              <a:buFont typeface="Wingdings" pitchFamily="2" charset="2"/>
              <a:buChar char="v"/>
            </a:pPr>
            <a:r>
              <a:rPr lang="en-US" dirty="0">
                <a:solidFill>
                  <a:schemeClr val="accent1">
                    <a:lumMod val="75000"/>
                  </a:schemeClr>
                </a:solidFill>
              </a:rPr>
              <a:t>Convolutional Neural Networks </a:t>
            </a:r>
            <a:r>
              <a:rPr lang="en-US" dirty="0"/>
              <a:t>– </a:t>
            </a:r>
            <a:r>
              <a:rPr lang="en-US" sz="2400" dirty="0"/>
              <a:t>MRI Brain Tumor Project</a:t>
            </a:r>
          </a:p>
          <a:p>
            <a:pPr>
              <a:buFont typeface="Wingdings" pitchFamily="2" charset="2"/>
              <a:buChar char="v"/>
            </a:pPr>
            <a:r>
              <a:rPr lang="en-US" dirty="0">
                <a:solidFill>
                  <a:schemeClr val="accent1">
                    <a:lumMod val="75000"/>
                  </a:schemeClr>
                </a:solidFill>
              </a:rPr>
              <a:t>Adv. Topics </a:t>
            </a:r>
            <a:r>
              <a:rPr lang="en-US" dirty="0"/>
              <a:t>– </a:t>
            </a:r>
            <a:r>
              <a:rPr lang="en-US" sz="2400" dirty="0"/>
              <a:t>Sequence. Models | Encoders |GANs | Reinforcement Learning</a:t>
            </a:r>
          </a:p>
        </p:txBody>
      </p:sp>
    </p:spTree>
    <p:extLst>
      <p:ext uri="{BB962C8B-B14F-4D97-AF65-F5344CB8AC3E}">
        <p14:creationId xmlns:p14="http://schemas.microsoft.com/office/powerpoint/2010/main" val="337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7249A-34D7-2640-BB41-2709231C394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P-values are not linear</a:t>
            </a:r>
          </a:p>
        </p:txBody>
      </p:sp>
      <p:pic>
        <p:nvPicPr>
          <p:cNvPr id="5" name="Picture 4">
            <a:extLst>
              <a:ext uri="{FF2B5EF4-FFF2-40B4-BE49-F238E27FC236}">
                <a16:creationId xmlns:a16="http://schemas.microsoft.com/office/drawing/2014/main" id="{F33D0815-D4ED-9242-B0B1-6F32BC35DA12}"/>
              </a:ext>
            </a:extLst>
          </p:cNvPr>
          <p:cNvPicPr>
            <a:picLocks noChangeAspect="1"/>
          </p:cNvPicPr>
          <p:nvPr/>
        </p:nvPicPr>
        <p:blipFill>
          <a:blip r:embed="rId2"/>
          <a:stretch>
            <a:fillRect/>
          </a:stretch>
        </p:blipFill>
        <p:spPr>
          <a:xfrm>
            <a:off x="4777316" y="1147825"/>
            <a:ext cx="6780700" cy="4560020"/>
          </a:xfrm>
          <a:prstGeom prst="rect">
            <a:avLst/>
          </a:prstGeom>
        </p:spPr>
      </p:pic>
    </p:spTree>
    <p:extLst>
      <p:ext uri="{BB962C8B-B14F-4D97-AF65-F5344CB8AC3E}">
        <p14:creationId xmlns:p14="http://schemas.microsoft.com/office/powerpoint/2010/main" val="57713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11AFE-DE20-9D4E-B2FD-6D0EC6385B5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Story telling and P-hacking</a:t>
            </a:r>
          </a:p>
        </p:txBody>
      </p:sp>
      <p:pic>
        <p:nvPicPr>
          <p:cNvPr id="4" name="Picture 3">
            <a:extLst>
              <a:ext uri="{FF2B5EF4-FFF2-40B4-BE49-F238E27FC236}">
                <a16:creationId xmlns:a16="http://schemas.microsoft.com/office/drawing/2014/main" id="{FB8C2225-4B4F-9F44-9648-EF1F2FB2050A}"/>
              </a:ext>
            </a:extLst>
          </p:cNvPr>
          <p:cNvPicPr>
            <a:picLocks noChangeAspect="1"/>
          </p:cNvPicPr>
          <p:nvPr/>
        </p:nvPicPr>
        <p:blipFill>
          <a:blip r:embed="rId2"/>
          <a:stretch>
            <a:fillRect/>
          </a:stretch>
        </p:blipFill>
        <p:spPr>
          <a:xfrm>
            <a:off x="5153822" y="1303069"/>
            <a:ext cx="6553545" cy="4259804"/>
          </a:xfrm>
          <a:prstGeom prst="rect">
            <a:avLst/>
          </a:prstGeom>
        </p:spPr>
      </p:pic>
    </p:spTree>
    <p:extLst>
      <p:ext uri="{BB962C8B-B14F-4D97-AF65-F5344CB8AC3E}">
        <p14:creationId xmlns:p14="http://schemas.microsoft.com/office/powerpoint/2010/main" val="3157884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EFE3E-BF32-914A-845D-32DD28FE7FCC}"/>
              </a:ext>
            </a:extLst>
          </p:cNvPr>
          <p:cNvPicPr>
            <a:picLocks noChangeAspect="1"/>
          </p:cNvPicPr>
          <p:nvPr/>
        </p:nvPicPr>
        <p:blipFill>
          <a:blip r:embed="rId2"/>
          <a:stretch>
            <a:fillRect/>
          </a:stretch>
        </p:blipFill>
        <p:spPr>
          <a:xfrm>
            <a:off x="2504596" y="309927"/>
            <a:ext cx="6589300" cy="6238146"/>
          </a:xfrm>
          <a:prstGeom prst="rect">
            <a:avLst/>
          </a:prstGeom>
        </p:spPr>
      </p:pic>
    </p:spTree>
    <p:extLst>
      <p:ext uri="{BB962C8B-B14F-4D97-AF65-F5344CB8AC3E}">
        <p14:creationId xmlns:p14="http://schemas.microsoft.com/office/powerpoint/2010/main" val="414808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58233C9-22CD-A149-811F-B49C40530730}"/>
              </a:ext>
            </a:extLst>
          </p:cNvPr>
          <p:cNvPicPr>
            <a:picLocks noChangeAspect="1"/>
          </p:cNvPicPr>
          <p:nvPr/>
        </p:nvPicPr>
        <p:blipFill>
          <a:blip r:embed="rId2"/>
          <a:stretch>
            <a:fillRect/>
          </a:stretch>
        </p:blipFill>
        <p:spPr>
          <a:xfrm>
            <a:off x="706568" y="960305"/>
            <a:ext cx="3209544" cy="4634720"/>
          </a:xfrm>
          <a:prstGeom prst="rect">
            <a:avLst/>
          </a:prstGeom>
        </p:spPr>
      </p:pic>
      <p:grpSp>
        <p:nvGrpSpPr>
          <p:cNvPr id="18" name="Group 17">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7428E6BE-FA92-1647-A6B5-603BC05F60BE}"/>
              </a:ext>
            </a:extLst>
          </p:cNvPr>
          <p:cNvPicPr>
            <a:picLocks noChangeAspect="1"/>
          </p:cNvPicPr>
          <p:nvPr/>
        </p:nvPicPr>
        <p:blipFill>
          <a:blip r:embed="rId3"/>
          <a:stretch>
            <a:fillRect/>
          </a:stretch>
        </p:blipFill>
        <p:spPr>
          <a:xfrm>
            <a:off x="4487333" y="1350011"/>
            <a:ext cx="3209544" cy="3855308"/>
          </a:xfrm>
          <a:prstGeom prst="rect">
            <a:avLst/>
          </a:prstGeom>
        </p:spPr>
      </p:pic>
      <p:grpSp>
        <p:nvGrpSpPr>
          <p:cNvPr id="22" name="Group 21">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A5078BE-49C7-CD47-9C87-29B13706792E}"/>
              </a:ext>
            </a:extLst>
          </p:cNvPr>
          <p:cNvPicPr>
            <a:picLocks noChangeAspect="1"/>
          </p:cNvPicPr>
          <p:nvPr/>
        </p:nvPicPr>
        <p:blipFill>
          <a:blip r:embed="rId4"/>
          <a:stretch>
            <a:fillRect/>
          </a:stretch>
        </p:blipFill>
        <p:spPr>
          <a:xfrm>
            <a:off x="8275887" y="2419112"/>
            <a:ext cx="3209544" cy="1717106"/>
          </a:xfrm>
          <a:prstGeom prst="rect">
            <a:avLst/>
          </a:prstGeom>
        </p:spPr>
      </p:pic>
      <p:sp>
        <p:nvSpPr>
          <p:cNvPr id="2" name="Rectangle 1">
            <a:extLst>
              <a:ext uri="{FF2B5EF4-FFF2-40B4-BE49-F238E27FC236}">
                <a16:creationId xmlns:a16="http://schemas.microsoft.com/office/drawing/2014/main" id="{81F39765-94B8-9449-ADD2-9C9C36D5A10A}"/>
              </a:ext>
            </a:extLst>
          </p:cNvPr>
          <p:cNvSpPr/>
          <p:nvPr/>
        </p:nvSpPr>
        <p:spPr>
          <a:xfrm>
            <a:off x="2609636" y="3277456"/>
            <a:ext cx="626724" cy="1160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970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F8EDA-9C05-054F-A1E8-F161EC956E1D}"/>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Partitioning: The 70-30 Rule</a:t>
            </a:r>
          </a:p>
        </p:txBody>
      </p:sp>
      <p:cxnSp>
        <p:nvCxnSpPr>
          <p:cNvPr id="16"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E2FE69B-0D52-B94F-9122-31092BDB26E6}"/>
              </a:ext>
            </a:extLst>
          </p:cNvPr>
          <p:cNvSpPr/>
          <p:nvPr/>
        </p:nvSpPr>
        <p:spPr>
          <a:xfrm>
            <a:off x="593610" y="2121763"/>
            <a:ext cx="3822192"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solidFill>
                  <a:schemeClr val="bg1"/>
                </a:solidFill>
              </a:rPr>
              <a:t>The size of your data (number of observational units) will constrain the level of partitioning  that is appropriate.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The level of partitioning will determine the kind of analysis possible.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Define partitioning scheme before any analysis takes place.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5" name="Content Placeholder 4">
            <a:extLst>
              <a:ext uri="{FF2B5EF4-FFF2-40B4-BE49-F238E27FC236}">
                <a16:creationId xmlns:a16="http://schemas.microsoft.com/office/drawing/2014/main" id="{72819D6B-6ADC-814F-8D36-7D4BE9E147E4}"/>
              </a:ext>
            </a:extLst>
          </p:cNvPr>
          <p:cNvPicPr>
            <a:picLocks noGrp="1" noChangeAspect="1"/>
          </p:cNvPicPr>
          <p:nvPr>
            <p:ph idx="1"/>
          </p:nvPr>
        </p:nvPicPr>
        <p:blipFill>
          <a:blip r:embed="rId3"/>
          <a:srcRect/>
          <a:stretch/>
        </p:blipFill>
        <p:spPr>
          <a:xfrm>
            <a:off x="4900673" y="640264"/>
            <a:ext cx="7195384" cy="5560070"/>
          </a:xfrm>
          <a:prstGeom prst="rect">
            <a:avLst/>
          </a:prstGeom>
        </p:spPr>
      </p:pic>
    </p:spTree>
    <p:extLst>
      <p:ext uri="{BB962C8B-B14F-4D97-AF65-F5344CB8AC3E}">
        <p14:creationId xmlns:p14="http://schemas.microsoft.com/office/powerpoint/2010/main" val="40327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16CDA-C659-1547-9CCE-385C64A53ED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Maintaining Integrity</a:t>
            </a:r>
          </a:p>
        </p:txBody>
      </p:sp>
      <p:pic>
        <p:nvPicPr>
          <p:cNvPr id="5" name="Picture 4" descr="Diagram&#10;&#10;Description automatically generated">
            <a:extLst>
              <a:ext uri="{FF2B5EF4-FFF2-40B4-BE49-F238E27FC236}">
                <a16:creationId xmlns:a16="http://schemas.microsoft.com/office/drawing/2014/main" id="{87DB948F-82CD-DF42-84AB-D62AE667A5C2}"/>
              </a:ext>
            </a:extLst>
          </p:cNvPr>
          <p:cNvPicPr>
            <a:picLocks noChangeAspect="1"/>
          </p:cNvPicPr>
          <p:nvPr/>
        </p:nvPicPr>
        <p:blipFill>
          <a:blip r:embed="rId3"/>
          <a:stretch>
            <a:fillRect/>
          </a:stretch>
        </p:blipFill>
        <p:spPr>
          <a:xfrm>
            <a:off x="5153822" y="1737241"/>
            <a:ext cx="6553545" cy="3391459"/>
          </a:xfrm>
          <a:prstGeom prst="rect">
            <a:avLst/>
          </a:prstGeom>
        </p:spPr>
      </p:pic>
    </p:spTree>
    <p:extLst>
      <p:ext uri="{BB962C8B-B14F-4D97-AF65-F5344CB8AC3E}">
        <p14:creationId xmlns:p14="http://schemas.microsoft.com/office/powerpoint/2010/main" val="167763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p:txBody>
          <a:bodyPr/>
          <a:lstStyle/>
          <a:p>
            <a:r>
              <a:rPr lang="en-US" dirty="0"/>
              <a:t>K-fold Cross Validation</a:t>
            </a:r>
          </a:p>
        </p:txBody>
      </p:sp>
      <p:pic>
        <p:nvPicPr>
          <p:cNvPr id="5" name="Content Placeholder 4">
            <a:extLst>
              <a:ext uri="{FF2B5EF4-FFF2-40B4-BE49-F238E27FC236}">
                <a16:creationId xmlns:a16="http://schemas.microsoft.com/office/drawing/2014/main" id="{11235864-C9F4-8E47-870B-EA3A90485752}"/>
              </a:ext>
            </a:extLst>
          </p:cNvPr>
          <p:cNvPicPr>
            <a:picLocks noGrp="1" noChangeAspect="1"/>
          </p:cNvPicPr>
          <p:nvPr>
            <p:ph idx="1"/>
          </p:nvPr>
        </p:nvPicPr>
        <p:blipFill>
          <a:blip r:embed="rId2"/>
          <a:stretch>
            <a:fillRect/>
          </a:stretch>
        </p:blipFill>
        <p:spPr>
          <a:xfrm>
            <a:off x="838200" y="1696604"/>
            <a:ext cx="6612731" cy="4796271"/>
          </a:xfrm>
        </p:spPr>
      </p:pic>
      <p:sp>
        <p:nvSpPr>
          <p:cNvPr id="6" name="TextBox 5">
            <a:extLst>
              <a:ext uri="{FF2B5EF4-FFF2-40B4-BE49-F238E27FC236}">
                <a16:creationId xmlns:a16="http://schemas.microsoft.com/office/drawing/2014/main" id="{0FBF8077-C173-9A40-89BB-E2A578FC2F51}"/>
              </a:ext>
            </a:extLst>
          </p:cNvPr>
          <p:cNvSpPr txBox="1"/>
          <p:nvPr/>
        </p:nvSpPr>
        <p:spPr>
          <a:xfrm>
            <a:off x="8388099" y="1367522"/>
            <a:ext cx="3118863" cy="5078313"/>
          </a:xfrm>
          <a:prstGeom prst="rect">
            <a:avLst/>
          </a:prstGeom>
          <a:noFill/>
        </p:spPr>
        <p:txBody>
          <a:bodyPr wrap="square" rtlCol="0">
            <a:spAutoFit/>
          </a:bodyPr>
          <a:lstStyle/>
          <a:p>
            <a:r>
              <a:rPr lang="en-US" u="sng" dirty="0"/>
              <a:t>How to use:</a:t>
            </a:r>
          </a:p>
          <a:p>
            <a:pPr marL="285750" indent="-285750">
              <a:buFont typeface="Arial" panose="020B0604020202020204" pitchFamily="34" charset="0"/>
              <a:buChar char="•"/>
            </a:pPr>
            <a:r>
              <a:rPr lang="en-US" dirty="0"/>
              <a:t>K models trained on N-(N/K)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model makes N/K predictions and has unique error value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 reproducibility in terms of mean and </a:t>
            </a:r>
            <a:r>
              <a:rPr lang="en-US" dirty="0" err="1"/>
              <a:t>stdev</a:t>
            </a:r>
            <a:r>
              <a:rPr lang="en-US" dirty="0"/>
              <a:t> of the K model errors.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 model options:</a:t>
            </a:r>
          </a:p>
          <a:p>
            <a:pPr marL="742950" lvl="1" indent="-285750">
              <a:buFont typeface="Arial" panose="020B0604020202020204" pitchFamily="34" charset="0"/>
              <a:buChar char="•"/>
            </a:pPr>
            <a:r>
              <a:rPr lang="en-US" dirty="0"/>
              <a:t>New model trained using all training data.</a:t>
            </a:r>
          </a:p>
          <a:p>
            <a:pPr marL="742950" lvl="1" indent="-285750">
              <a:buFont typeface="Arial" panose="020B0604020202020204" pitchFamily="34" charset="0"/>
              <a:buChar char="•"/>
            </a:pPr>
            <a:r>
              <a:rPr lang="en-US" dirty="0"/>
              <a:t>Ensemble model that averages the K model predictions.  </a:t>
            </a:r>
          </a:p>
        </p:txBody>
      </p:sp>
    </p:spTree>
    <p:extLst>
      <p:ext uri="{BB962C8B-B14F-4D97-AF65-F5344CB8AC3E}">
        <p14:creationId xmlns:p14="http://schemas.microsoft.com/office/powerpoint/2010/main" val="850272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p:txBody>
          <a:bodyPr/>
          <a:lstStyle/>
          <a:p>
            <a:r>
              <a:rPr lang="en-US" dirty="0"/>
              <a:t>Bootstrapping</a:t>
            </a:r>
          </a:p>
        </p:txBody>
      </p:sp>
      <p:sp>
        <p:nvSpPr>
          <p:cNvPr id="6" name="TextBox 5">
            <a:extLst>
              <a:ext uri="{FF2B5EF4-FFF2-40B4-BE49-F238E27FC236}">
                <a16:creationId xmlns:a16="http://schemas.microsoft.com/office/drawing/2014/main" id="{0FBF8077-C173-9A40-89BB-E2A578FC2F51}"/>
              </a:ext>
            </a:extLst>
          </p:cNvPr>
          <p:cNvSpPr txBox="1"/>
          <p:nvPr/>
        </p:nvSpPr>
        <p:spPr>
          <a:xfrm>
            <a:off x="8388099" y="1367522"/>
            <a:ext cx="3118863" cy="4801314"/>
          </a:xfrm>
          <a:prstGeom prst="rect">
            <a:avLst/>
          </a:prstGeom>
          <a:noFill/>
        </p:spPr>
        <p:txBody>
          <a:bodyPr wrap="square" rtlCol="0">
            <a:spAutoFit/>
          </a:bodyPr>
          <a:lstStyle/>
          <a:p>
            <a:r>
              <a:rPr lang="en-US" u="sng" dirty="0"/>
              <a:t>How to use:</a:t>
            </a:r>
          </a:p>
          <a:p>
            <a:endParaRPr lang="en-US" u="sng" dirty="0"/>
          </a:p>
          <a:p>
            <a:pPr marL="285750" indent="-285750">
              <a:buFont typeface="Arial" panose="020B0604020202020204" pitchFamily="34" charset="0"/>
              <a:buChar char="•"/>
            </a:pPr>
            <a:r>
              <a:rPr lang="en-US" dirty="0"/>
              <a:t>Resample training data with replacement K times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 K models each with unique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distribution of predictions to estimate properties of the original training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Confidence interval is the range of values between the 2.5% and 97.5% percentiles</a:t>
            </a:r>
          </a:p>
        </p:txBody>
      </p:sp>
      <p:pic>
        <p:nvPicPr>
          <p:cNvPr id="7" name="Picture 6">
            <a:extLst>
              <a:ext uri="{FF2B5EF4-FFF2-40B4-BE49-F238E27FC236}">
                <a16:creationId xmlns:a16="http://schemas.microsoft.com/office/drawing/2014/main" id="{FE0289AC-4E95-584F-B724-D0E947062314}"/>
              </a:ext>
            </a:extLst>
          </p:cNvPr>
          <p:cNvPicPr>
            <a:picLocks noChangeAspect="1"/>
          </p:cNvPicPr>
          <p:nvPr/>
        </p:nvPicPr>
        <p:blipFill>
          <a:blip r:embed="rId2"/>
          <a:stretch>
            <a:fillRect/>
          </a:stretch>
        </p:blipFill>
        <p:spPr>
          <a:xfrm>
            <a:off x="838200" y="1367522"/>
            <a:ext cx="7549899" cy="4667573"/>
          </a:xfrm>
          <a:prstGeom prst="rect">
            <a:avLst/>
          </a:prstGeom>
        </p:spPr>
      </p:pic>
    </p:spTree>
    <p:extLst>
      <p:ext uri="{BB962C8B-B14F-4D97-AF65-F5344CB8AC3E}">
        <p14:creationId xmlns:p14="http://schemas.microsoft.com/office/powerpoint/2010/main" val="4028254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a:xfrm>
            <a:off x="0" y="0"/>
            <a:ext cx="2864644" cy="1325563"/>
          </a:xfrm>
        </p:spPr>
        <p:txBody>
          <a:bodyPr anchor="t"/>
          <a:lstStyle/>
          <a:p>
            <a:r>
              <a:rPr lang="en-US" dirty="0"/>
              <a:t>Ensemble Approaches</a:t>
            </a:r>
          </a:p>
        </p:txBody>
      </p:sp>
      <p:sp>
        <p:nvSpPr>
          <p:cNvPr id="6" name="TextBox 5">
            <a:extLst>
              <a:ext uri="{FF2B5EF4-FFF2-40B4-BE49-F238E27FC236}">
                <a16:creationId xmlns:a16="http://schemas.microsoft.com/office/drawing/2014/main" id="{0FBF8077-C173-9A40-89BB-E2A578FC2F51}"/>
              </a:ext>
            </a:extLst>
          </p:cNvPr>
          <p:cNvSpPr txBox="1"/>
          <p:nvPr/>
        </p:nvSpPr>
        <p:spPr>
          <a:xfrm>
            <a:off x="8323837" y="74503"/>
            <a:ext cx="3291901" cy="5355312"/>
          </a:xfrm>
          <a:prstGeom prst="rect">
            <a:avLst/>
          </a:prstGeom>
          <a:noFill/>
        </p:spPr>
        <p:txBody>
          <a:bodyPr wrap="square" rtlCol="0">
            <a:spAutoFit/>
          </a:bodyPr>
          <a:lstStyle/>
          <a:p>
            <a:r>
              <a:rPr lang="en-US" u="sng" dirty="0"/>
              <a:t>How to use:</a:t>
            </a:r>
          </a:p>
          <a:p>
            <a:pPr marL="285750" indent="-285750">
              <a:buFont typeface="Arial" panose="020B0604020202020204" pitchFamily="34" charset="0"/>
              <a:buChar char="•"/>
            </a:pPr>
            <a:r>
              <a:rPr lang="en-US" dirty="0"/>
              <a:t>Train set of models that are not necessarily of the same type</a:t>
            </a:r>
          </a:p>
          <a:p>
            <a:pPr marL="285750" indent="-285750">
              <a:buFont typeface="Arial" panose="020B0604020202020204" pitchFamily="34" charset="0"/>
              <a:buChar char="•"/>
            </a:pPr>
            <a:r>
              <a:rPr lang="en-US" dirty="0"/>
              <a:t>Aggregate results from different models.</a:t>
            </a:r>
          </a:p>
          <a:p>
            <a:pPr marL="285750" indent="-285750">
              <a:buFont typeface="Arial" panose="020B0604020202020204" pitchFamily="34" charset="0"/>
              <a:buChar char="•"/>
            </a:pPr>
            <a:endParaRPr lang="en-US" dirty="0"/>
          </a:p>
          <a:p>
            <a:r>
              <a:rPr lang="en-US" u="sng" dirty="0"/>
              <a:t>Examples:</a:t>
            </a:r>
          </a:p>
          <a:p>
            <a:pPr marL="342900" indent="-342900">
              <a:buFont typeface="+mj-lt"/>
              <a:buAutoNum type="alphaLcParenR"/>
            </a:pPr>
            <a:r>
              <a:rPr lang="en-US" b="1" dirty="0"/>
              <a:t>Bagging</a:t>
            </a:r>
            <a:r>
              <a:rPr lang="en-US" dirty="0"/>
              <a:t> uses bootstrapped training data for each model </a:t>
            </a:r>
          </a:p>
          <a:p>
            <a:pPr marL="342900" indent="-342900">
              <a:buFont typeface="+mj-lt"/>
              <a:buAutoNum type="alphaLcParenR"/>
            </a:pPr>
            <a:r>
              <a:rPr lang="en-US" b="1" dirty="0"/>
              <a:t>Boosting</a:t>
            </a:r>
            <a:r>
              <a:rPr lang="en-US" dirty="0"/>
              <a:t>:</a:t>
            </a:r>
          </a:p>
          <a:p>
            <a:pPr marL="742950" lvl="1" indent="-285750">
              <a:buFont typeface="Arial" panose="020B0604020202020204" pitchFamily="34" charset="0"/>
              <a:buChar char="•"/>
            </a:pPr>
            <a:r>
              <a:rPr lang="en-US" dirty="0"/>
              <a:t>Sequentially train models</a:t>
            </a:r>
          </a:p>
          <a:p>
            <a:pPr marL="742950" lvl="1" indent="-285750">
              <a:buFont typeface="Arial" panose="020B0604020202020204" pitchFamily="34" charset="0"/>
              <a:buChar char="•"/>
            </a:pPr>
            <a:r>
              <a:rPr lang="en-US" dirty="0"/>
              <a:t>Sampling for next model is proportional to the prediction error of the previous.</a:t>
            </a:r>
          </a:p>
          <a:p>
            <a:pPr marL="342900" indent="-342900">
              <a:buFont typeface="+mj-lt"/>
              <a:buAutoNum type="alphaLcParenR"/>
            </a:pPr>
            <a:r>
              <a:rPr lang="en-US" b="1" dirty="0"/>
              <a:t>Stacked Generalizer</a:t>
            </a:r>
            <a:r>
              <a:rPr lang="en-US" dirty="0"/>
              <a:t> train model based on output of mesa models </a:t>
            </a:r>
          </a:p>
        </p:txBody>
      </p:sp>
      <p:pic>
        <p:nvPicPr>
          <p:cNvPr id="12" name="Picture 11">
            <a:extLst>
              <a:ext uri="{FF2B5EF4-FFF2-40B4-BE49-F238E27FC236}">
                <a16:creationId xmlns:a16="http://schemas.microsoft.com/office/drawing/2014/main" id="{BA8D5187-4B9D-7B40-8F61-C0604A697B62}"/>
              </a:ext>
            </a:extLst>
          </p:cNvPr>
          <p:cNvPicPr>
            <a:picLocks noChangeAspect="1"/>
          </p:cNvPicPr>
          <p:nvPr/>
        </p:nvPicPr>
        <p:blipFill>
          <a:blip r:embed="rId2"/>
          <a:stretch>
            <a:fillRect/>
          </a:stretch>
        </p:blipFill>
        <p:spPr>
          <a:xfrm>
            <a:off x="221464" y="4660266"/>
            <a:ext cx="7236619" cy="2197734"/>
          </a:xfrm>
          <a:prstGeom prst="rect">
            <a:avLst/>
          </a:prstGeom>
        </p:spPr>
      </p:pic>
      <p:pic>
        <p:nvPicPr>
          <p:cNvPr id="14" name="Picture 13">
            <a:extLst>
              <a:ext uri="{FF2B5EF4-FFF2-40B4-BE49-F238E27FC236}">
                <a16:creationId xmlns:a16="http://schemas.microsoft.com/office/drawing/2014/main" id="{3428C764-CDD3-6948-8C30-7340F5DF4190}"/>
              </a:ext>
            </a:extLst>
          </p:cNvPr>
          <p:cNvPicPr>
            <a:picLocks noChangeAspect="1"/>
          </p:cNvPicPr>
          <p:nvPr/>
        </p:nvPicPr>
        <p:blipFill>
          <a:blip r:embed="rId3"/>
          <a:stretch>
            <a:fillRect/>
          </a:stretch>
        </p:blipFill>
        <p:spPr>
          <a:xfrm>
            <a:off x="221464" y="3474063"/>
            <a:ext cx="8143875" cy="1186203"/>
          </a:xfrm>
          <a:prstGeom prst="rect">
            <a:avLst/>
          </a:prstGeom>
          <a:solidFill>
            <a:schemeClr val="accent5">
              <a:lumMod val="20000"/>
              <a:lumOff val="80000"/>
            </a:schemeClr>
          </a:solidFill>
        </p:spPr>
      </p:pic>
      <p:pic>
        <p:nvPicPr>
          <p:cNvPr id="16" name="Picture 15">
            <a:extLst>
              <a:ext uri="{FF2B5EF4-FFF2-40B4-BE49-F238E27FC236}">
                <a16:creationId xmlns:a16="http://schemas.microsoft.com/office/drawing/2014/main" id="{6BEDD8F8-9E2D-704F-900C-DCC9176C12FB}"/>
              </a:ext>
            </a:extLst>
          </p:cNvPr>
          <p:cNvPicPr>
            <a:picLocks noChangeAspect="1"/>
          </p:cNvPicPr>
          <p:nvPr/>
        </p:nvPicPr>
        <p:blipFill>
          <a:blip r:embed="rId4"/>
          <a:stretch>
            <a:fillRect/>
          </a:stretch>
        </p:blipFill>
        <p:spPr>
          <a:xfrm>
            <a:off x="2393164" y="70866"/>
            <a:ext cx="5972175" cy="3403197"/>
          </a:xfrm>
          <a:prstGeom prst="rect">
            <a:avLst/>
          </a:prstGeom>
        </p:spPr>
      </p:pic>
      <p:sp>
        <p:nvSpPr>
          <p:cNvPr id="17" name="TextBox 16">
            <a:extLst>
              <a:ext uri="{FF2B5EF4-FFF2-40B4-BE49-F238E27FC236}">
                <a16:creationId xmlns:a16="http://schemas.microsoft.com/office/drawing/2014/main" id="{CEAAF8CE-1944-F948-B495-C3F9FC2BAB00}"/>
              </a:ext>
            </a:extLst>
          </p:cNvPr>
          <p:cNvSpPr txBox="1"/>
          <p:nvPr/>
        </p:nvSpPr>
        <p:spPr>
          <a:xfrm>
            <a:off x="2210261" y="1156339"/>
            <a:ext cx="36580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3121B5F7-2439-B842-9B97-16B1DFAAC247}"/>
              </a:ext>
            </a:extLst>
          </p:cNvPr>
          <p:cNvSpPr txBox="1"/>
          <p:nvPr/>
        </p:nvSpPr>
        <p:spPr>
          <a:xfrm>
            <a:off x="135739" y="3525254"/>
            <a:ext cx="377026"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A595B9BD-757F-C84F-B47D-6723DDEE10DB}"/>
              </a:ext>
            </a:extLst>
          </p:cNvPr>
          <p:cNvSpPr txBox="1"/>
          <p:nvPr/>
        </p:nvSpPr>
        <p:spPr>
          <a:xfrm>
            <a:off x="124235" y="5241280"/>
            <a:ext cx="352982"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26933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normAutofit/>
          </a:bodyPr>
          <a:lstStyle/>
          <a:p>
            <a:r>
              <a:rPr lang="en-US" sz="4000" dirty="0"/>
              <a:t>Distinguishing Data, Information, and Knowledge</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513211"/>
          </a:xfrm>
        </p:spPr>
        <p:txBody>
          <a:bodyPr>
            <a:normAutofit/>
          </a:bodyPr>
          <a:lstStyle/>
          <a:p>
            <a:r>
              <a:rPr lang="en-US" sz="2400" dirty="0"/>
              <a:t>Scientific Data are </a:t>
            </a:r>
            <a:r>
              <a:rPr lang="en-US" sz="2400" u="sng" dirty="0">
                <a:solidFill>
                  <a:schemeClr val="accent1">
                    <a:lumMod val="75000"/>
                  </a:schemeClr>
                </a:solidFill>
              </a:rPr>
              <a:t>values</a:t>
            </a:r>
            <a:r>
              <a:rPr lang="en-US" sz="2400" dirty="0"/>
              <a:t> obtained by measurement. -&gt; </a:t>
            </a:r>
            <a:r>
              <a:rPr lang="en-US" sz="2400" b="1" dirty="0"/>
              <a:t>Observations</a:t>
            </a:r>
            <a:endParaRPr lang="en-US" sz="2400" dirty="0"/>
          </a:p>
          <a:p>
            <a:r>
              <a:rPr lang="en-US" sz="2400" dirty="0"/>
              <a:t>Information is </a:t>
            </a:r>
            <a:r>
              <a:rPr lang="en-US" sz="2400" u="sng" dirty="0">
                <a:solidFill>
                  <a:schemeClr val="accent1">
                    <a:lumMod val="75000"/>
                  </a:schemeClr>
                </a:solidFill>
              </a:rPr>
              <a:t>useful</a:t>
            </a:r>
            <a:r>
              <a:rPr lang="en-US" sz="2400" dirty="0"/>
              <a:t> demonstrable facts about data. -&gt; </a:t>
            </a:r>
            <a:r>
              <a:rPr lang="en-US" sz="2400" b="1" dirty="0"/>
              <a:t>Relationships</a:t>
            </a:r>
            <a:endParaRPr lang="en-US" sz="2400" dirty="0"/>
          </a:p>
          <a:p>
            <a:r>
              <a:rPr lang="en-US" sz="2400" dirty="0"/>
              <a:t>Knowledge is </a:t>
            </a:r>
            <a:r>
              <a:rPr lang="en-US" sz="2400" u="sng" dirty="0">
                <a:solidFill>
                  <a:schemeClr val="accent1">
                    <a:lumMod val="75000"/>
                  </a:schemeClr>
                </a:solidFill>
              </a:rPr>
              <a:t>inferred</a:t>
            </a:r>
            <a:r>
              <a:rPr lang="en-US" sz="2400" dirty="0"/>
              <a:t> statements about how nature works. -&gt; </a:t>
            </a:r>
            <a:r>
              <a:rPr lang="en-US" sz="2400" b="1" dirty="0"/>
              <a:t>Applications</a:t>
            </a:r>
            <a:endParaRPr lang="en-US" sz="2400" dirty="0"/>
          </a:p>
        </p:txBody>
      </p:sp>
      <p:pic>
        <p:nvPicPr>
          <p:cNvPr id="7" name="Picture 6">
            <a:extLst>
              <a:ext uri="{FF2B5EF4-FFF2-40B4-BE49-F238E27FC236}">
                <a16:creationId xmlns:a16="http://schemas.microsoft.com/office/drawing/2014/main" id="{2D425DC1-2144-9343-BB0C-CF8CCEC10A0F}"/>
              </a:ext>
            </a:extLst>
          </p:cNvPr>
          <p:cNvPicPr>
            <a:picLocks noChangeAspect="1"/>
          </p:cNvPicPr>
          <p:nvPr/>
        </p:nvPicPr>
        <p:blipFill>
          <a:blip r:embed="rId3"/>
          <a:stretch>
            <a:fillRect/>
          </a:stretch>
        </p:blipFill>
        <p:spPr>
          <a:xfrm>
            <a:off x="1861168" y="1103892"/>
            <a:ext cx="7970655" cy="4151083"/>
          </a:xfrm>
          <a:prstGeom prst="rect">
            <a:avLst/>
          </a:prstGeom>
        </p:spPr>
      </p:pic>
    </p:spTree>
    <p:extLst>
      <p:ext uri="{BB962C8B-B14F-4D97-AF65-F5344CB8AC3E}">
        <p14:creationId xmlns:p14="http://schemas.microsoft.com/office/powerpoint/2010/main" val="128715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lstStyle/>
          <a:p>
            <a:r>
              <a:rPr lang="en-US" dirty="0"/>
              <a:t>What is data?</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790363"/>
          </a:xfrm>
        </p:spPr>
        <p:txBody>
          <a:bodyPr>
            <a:normAutofit/>
          </a:bodyPr>
          <a:lstStyle/>
          <a:p>
            <a:r>
              <a:rPr lang="en-US" sz="2400" dirty="0"/>
              <a:t>Often visualized as </a:t>
            </a:r>
            <a:r>
              <a:rPr lang="en-US" sz="2400" u="sng" dirty="0">
                <a:solidFill>
                  <a:schemeClr val="accent1">
                    <a:lumMod val="75000"/>
                  </a:schemeClr>
                </a:solidFill>
              </a:rPr>
              <a:t>observations</a:t>
            </a:r>
            <a:r>
              <a:rPr lang="en-US" sz="2400" dirty="0"/>
              <a:t> and </a:t>
            </a:r>
            <a:r>
              <a:rPr lang="en-US" sz="2400" u="sng" dirty="0">
                <a:solidFill>
                  <a:schemeClr val="accent1">
                    <a:lumMod val="75000"/>
                  </a:schemeClr>
                </a:solidFill>
              </a:rPr>
              <a:t>features</a:t>
            </a:r>
            <a:r>
              <a:rPr lang="en-US" sz="2400" dirty="0"/>
              <a:t> in some spreadsheet. </a:t>
            </a:r>
            <a:r>
              <a:rPr lang="en-US" sz="2400" b="1" dirty="0"/>
              <a:t>Structured</a:t>
            </a:r>
          </a:p>
          <a:p>
            <a:r>
              <a:rPr lang="en-US" sz="2400" dirty="0"/>
              <a:t>Most data is </a:t>
            </a:r>
            <a:r>
              <a:rPr lang="en-US" sz="2400" b="1" dirty="0"/>
              <a:t>un-structured</a:t>
            </a:r>
            <a:r>
              <a:rPr lang="en-US" sz="2400" dirty="0"/>
              <a:t>. (lab notes, numbers mixed with descriptive prose)</a:t>
            </a:r>
          </a:p>
          <a:p>
            <a:r>
              <a:rPr lang="en-US" sz="2400" dirty="0"/>
              <a:t>Sometimes observations are linked to known </a:t>
            </a:r>
            <a:r>
              <a:rPr lang="en-US" sz="2400" u="sng" dirty="0">
                <a:solidFill>
                  <a:schemeClr val="accent1">
                    <a:lumMod val="75000"/>
                  </a:schemeClr>
                </a:solidFill>
              </a:rPr>
              <a:t>outcomes</a:t>
            </a:r>
            <a:r>
              <a:rPr lang="en-US" sz="2400" b="1" dirty="0"/>
              <a:t>. Paired or Labeled </a:t>
            </a:r>
            <a:r>
              <a:rPr lang="en-US" sz="2400" dirty="0"/>
              <a:t>data</a:t>
            </a:r>
            <a:r>
              <a:rPr lang="en-US" sz="2400" b="1" dirty="0"/>
              <a:t> </a:t>
            </a:r>
            <a:r>
              <a:rPr lang="en-US" sz="2400" dirty="0"/>
              <a:t> </a:t>
            </a:r>
          </a:p>
        </p:txBody>
      </p:sp>
      <p:pic>
        <p:nvPicPr>
          <p:cNvPr id="8" name="Picture 7">
            <a:extLst>
              <a:ext uri="{FF2B5EF4-FFF2-40B4-BE49-F238E27FC236}">
                <a16:creationId xmlns:a16="http://schemas.microsoft.com/office/drawing/2014/main" id="{4C14DAD8-37B9-1B48-855A-A9385A6A7D8C}"/>
              </a:ext>
            </a:extLst>
          </p:cNvPr>
          <p:cNvPicPr>
            <a:picLocks noChangeAspect="1"/>
          </p:cNvPicPr>
          <p:nvPr/>
        </p:nvPicPr>
        <p:blipFill>
          <a:blip r:embed="rId3"/>
          <a:stretch>
            <a:fillRect/>
          </a:stretch>
        </p:blipFill>
        <p:spPr>
          <a:xfrm>
            <a:off x="-85303" y="1690688"/>
            <a:ext cx="8464269" cy="2925439"/>
          </a:xfrm>
          <a:prstGeom prst="rect">
            <a:avLst/>
          </a:prstGeom>
        </p:spPr>
      </p:pic>
      <p:pic>
        <p:nvPicPr>
          <p:cNvPr id="10" name="Picture 9">
            <a:extLst>
              <a:ext uri="{FF2B5EF4-FFF2-40B4-BE49-F238E27FC236}">
                <a16:creationId xmlns:a16="http://schemas.microsoft.com/office/drawing/2014/main" id="{E73F64CA-D172-9F4D-B5A1-0020EC5F29E8}"/>
              </a:ext>
            </a:extLst>
          </p:cNvPr>
          <p:cNvPicPr>
            <a:picLocks noChangeAspect="1"/>
          </p:cNvPicPr>
          <p:nvPr/>
        </p:nvPicPr>
        <p:blipFill>
          <a:blip r:embed="rId4"/>
          <a:stretch>
            <a:fillRect/>
          </a:stretch>
        </p:blipFill>
        <p:spPr>
          <a:xfrm>
            <a:off x="8378966" y="267037"/>
            <a:ext cx="3360454" cy="4903773"/>
          </a:xfrm>
          <a:prstGeom prst="rect">
            <a:avLst/>
          </a:prstGeom>
        </p:spPr>
      </p:pic>
    </p:spTree>
    <p:extLst>
      <p:ext uri="{BB962C8B-B14F-4D97-AF65-F5344CB8AC3E}">
        <p14:creationId xmlns:p14="http://schemas.microsoft.com/office/powerpoint/2010/main" val="96186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3D85-434E-414D-A9CD-76D71C6C30CD}"/>
              </a:ext>
            </a:extLst>
          </p:cNvPr>
          <p:cNvSpPr>
            <a:spLocks noGrp="1"/>
          </p:cNvSpPr>
          <p:nvPr>
            <p:ph type="title"/>
          </p:nvPr>
        </p:nvSpPr>
        <p:spPr/>
        <p:txBody>
          <a:bodyPr/>
          <a:lstStyle/>
          <a:p>
            <a:r>
              <a:rPr lang="en-US" dirty="0"/>
              <a:t>Fantastic Data and where to find them </a:t>
            </a:r>
          </a:p>
        </p:txBody>
      </p:sp>
      <p:pic>
        <p:nvPicPr>
          <p:cNvPr id="2050" name="Picture 2">
            <a:extLst>
              <a:ext uri="{FF2B5EF4-FFF2-40B4-BE49-F238E27FC236}">
                <a16:creationId xmlns:a16="http://schemas.microsoft.com/office/drawing/2014/main" id="{39C07579-4A5F-6542-A4DA-D5432103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876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0007AC-553E-6B48-8AC1-D1B55109B664}"/>
              </a:ext>
            </a:extLst>
          </p:cNvPr>
          <p:cNvSpPr/>
          <p:nvPr/>
        </p:nvSpPr>
        <p:spPr>
          <a:xfrm>
            <a:off x="735231" y="4406385"/>
            <a:ext cx="5082738" cy="369332"/>
          </a:xfrm>
          <a:prstGeom prst="rect">
            <a:avLst/>
          </a:prstGeom>
        </p:spPr>
        <p:txBody>
          <a:bodyPr wrap="none">
            <a:spAutoFit/>
          </a:bodyPr>
          <a:lstStyle/>
          <a:p>
            <a:r>
              <a:rPr lang="en-US" dirty="0">
                <a:solidFill>
                  <a:schemeClr val="accent1">
                    <a:lumMod val="75000"/>
                  </a:schemeClr>
                </a:solidFill>
              </a:rPr>
              <a:t>http://</a:t>
            </a:r>
            <a:r>
              <a:rPr lang="en-US" dirty="0" err="1">
                <a:solidFill>
                  <a:schemeClr val="accent1">
                    <a:lumMod val="75000"/>
                  </a:schemeClr>
                </a:solidFill>
              </a:rPr>
              <a:t>www.ics.uci.edu</a:t>
            </a:r>
            <a:r>
              <a:rPr lang="en-US" dirty="0">
                <a:solidFill>
                  <a:schemeClr val="accent1">
                    <a:lumMod val="75000"/>
                  </a:schemeClr>
                </a:solidFill>
              </a:rPr>
              <a:t>/~</a:t>
            </a:r>
            <a:r>
              <a:rPr lang="en-US" dirty="0" err="1">
                <a:solidFill>
                  <a:schemeClr val="accent1">
                    <a:lumMod val="75000"/>
                  </a:schemeClr>
                </a:solidFill>
              </a:rPr>
              <a:t>mlearn</a:t>
            </a:r>
            <a:r>
              <a:rPr lang="en-US" dirty="0">
                <a:solidFill>
                  <a:schemeClr val="accent1">
                    <a:lumMod val="75000"/>
                  </a:schemeClr>
                </a:solidFill>
              </a:rPr>
              <a:t>/</a:t>
            </a:r>
            <a:r>
              <a:rPr lang="en-US" dirty="0" err="1">
                <a:solidFill>
                  <a:schemeClr val="accent1">
                    <a:lumMod val="75000"/>
                  </a:schemeClr>
                </a:solidFill>
              </a:rPr>
              <a:t>MLRepository.html</a:t>
            </a:r>
            <a:endParaRPr lang="en-US" dirty="0">
              <a:solidFill>
                <a:schemeClr val="accent1">
                  <a:lumMod val="75000"/>
                </a:schemeClr>
              </a:solidFill>
            </a:endParaRPr>
          </a:p>
        </p:txBody>
      </p:sp>
      <p:pic>
        <p:nvPicPr>
          <p:cNvPr id="2052" name="Picture 4">
            <a:extLst>
              <a:ext uri="{FF2B5EF4-FFF2-40B4-BE49-F238E27FC236}">
                <a16:creationId xmlns:a16="http://schemas.microsoft.com/office/drawing/2014/main" id="{58AE251D-D104-B446-9EA4-B4817A79F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45951"/>
            <a:ext cx="48768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6D4FB4-A45B-BE49-86FC-AB4C89EEEBA0}"/>
              </a:ext>
            </a:extLst>
          </p:cNvPr>
          <p:cNvSpPr/>
          <p:nvPr/>
        </p:nvSpPr>
        <p:spPr>
          <a:xfrm>
            <a:off x="735231" y="4648185"/>
            <a:ext cx="3206775" cy="369332"/>
          </a:xfrm>
          <a:prstGeom prst="rect">
            <a:avLst/>
          </a:prstGeom>
        </p:spPr>
        <p:txBody>
          <a:bodyPr wrap="none">
            <a:spAutoFit/>
          </a:bodyPr>
          <a:lstStyle/>
          <a:p>
            <a:r>
              <a:rPr lang="en-US" dirty="0">
                <a:solidFill>
                  <a:schemeClr val="accent1">
                    <a:lumMod val="75000"/>
                  </a:schemeClr>
                </a:solidFill>
              </a:rPr>
              <a:t>https://archive-</a:t>
            </a:r>
            <a:r>
              <a:rPr lang="en-US" dirty="0" err="1">
                <a:solidFill>
                  <a:schemeClr val="accent1">
                    <a:lumMod val="75000"/>
                  </a:schemeClr>
                </a:solidFill>
              </a:rPr>
              <a:t>beta.ics.uci.edu</a:t>
            </a:r>
            <a:r>
              <a:rPr lang="en-US" dirty="0">
                <a:solidFill>
                  <a:schemeClr val="accent1">
                    <a:lumMod val="75000"/>
                  </a:schemeClr>
                </a:solidFill>
              </a:rPr>
              <a:t>/</a:t>
            </a:r>
          </a:p>
        </p:txBody>
      </p:sp>
      <p:pic>
        <p:nvPicPr>
          <p:cNvPr id="2054" name="Picture 6" descr="Kaggle">
            <a:extLst>
              <a:ext uri="{FF2B5EF4-FFF2-40B4-BE49-F238E27FC236}">
                <a16:creationId xmlns:a16="http://schemas.microsoft.com/office/drawing/2014/main" id="{0FDF9427-3A17-394F-8AC6-17BD90977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662" y="1689947"/>
            <a:ext cx="3048000" cy="1092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FF51895-2EB7-914C-A358-53F3BE4D836C}"/>
              </a:ext>
            </a:extLst>
          </p:cNvPr>
          <p:cNvSpPr/>
          <p:nvPr/>
        </p:nvSpPr>
        <p:spPr>
          <a:xfrm>
            <a:off x="7267662" y="2752330"/>
            <a:ext cx="2596352" cy="369332"/>
          </a:xfrm>
          <a:prstGeom prst="rect">
            <a:avLst/>
          </a:prstGeom>
        </p:spPr>
        <p:txBody>
          <a:bodyPr wrap="none">
            <a:spAutoFit/>
          </a:bodyPr>
          <a:lstStyle/>
          <a:p>
            <a:r>
              <a:rPr lang="en-US" dirty="0">
                <a:solidFill>
                  <a:schemeClr val="accent1">
                    <a:lumMod val="60000"/>
                    <a:lumOff val="40000"/>
                  </a:schemeClr>
                </a:solidFill>
              </a:rPr>
              <a:t>https://</a:t>
            </a:r>
            <a:r>
              <a:rPr lang="en-US" dirty="0" err="1">
                <a:solidFill>
                  <a:schemeClr val="accent1">
                    <a:lumMod val="60000"/>
                    <a:lumOff val="40000"/>
                  </a:schemeClr>
                </a:solidFill>
              </a:rPr>
              <a:t>www.kaggle.com</a:t>
            </a:r>
            <a:r>
              <a:rPr lang="en-US" dirty="0">
                <a:solidFill>
                  <a:schemeClr val="accent1">
                    <a:lumMod val="60000"/>
                    <a:lumOff val="40000"/>
                  </a:schemeClr>
                </a:solidFill>
              </a:rPr>
              <a:t>/</a:t>
            </a:r>
          </a:p>
        </p:txBody>
      </p:sp>
      <p:sp>
        <p:nvSpPr>
          <p:cNvPr id="13" name="Content Placeholder 2">
            <a:extLst>
              <a:ext uri="{FF2B5EF4-FFF2-40B4-BE49-F238E27FC236}">
                <a16:creationId xmlns:a16="http://schemas.microsoft.com/office/drawing/2014/main" id="{4BE4E3BE-182C-2247-932F-DDCC768EF03E}"/>
              </a:ext>
            </a:extLst>
          </p:cNvPr>
          <p:cNvSpPr>
            <a:spLocks noGrp="1"/>
          </p:cNvSpPr>
          <p:nvPr>
            <p:ph idx="1"/>
          </p:nvPr>
        </p:nvSpPr>
        <p:spPr>
          <a:xfrm>
            <a:off x="838200" y="5065614"/>
            <a:ext cx="10515600" cy="1790363"/>
          </a:xfrm>
        </p:spPr>
        <p:txBody>
          <a:bodyPr>
            <a:normAutofit/>
          </a:bodyPr>
          <a:lstStyle/>
          <a:p>
            <a:pPr marL="0" indent="0" algn="ctr">
              <a:buNone/>
            </a:pPr>
            <a:r>
              <a:rPr lang="en-US" sz="2400" u="sng" dirty="0"/>
              <a:t>Usual UX is to search databases by:</a:t>
            </a:r>
          </a:p>
          <a:p>
            <a:pPr algn="ctr"/>
            <a:r>
              <a:rPr lang="en-US" sz="2400" dirty="0"/>
              <a:t>Task – Regression, Clustering, Classification</a:t>
            </a:r>
          </a:p>
          <a:p>
            <a:pPr algn="ctr"/>
            <a:r>
              <a:rPr lang="en-US" sz="2400" dirty="0"/>
              <a:t>Domain – Life sciences, Physical sciences, Social sciences …</a:t>
            </a:r>
          </a:p>
          <a:p>
            <a:pPr algn="ctr"/>
            <a:r>
              <a:rPr lang="en-US" sz="2400" dirty="0"/>
              <a:t>Size – Number of Observations, Features, or Outcomes </a:t>
            </a:r>
          </a:p>
        </p:txBody>
      </p:sp>
      <p:sp>
        <p:nvSpPr>
          <p:cNvPr id="11" name="AutoShape 10">
            <a:extLst>
              <a:ext uri="{FF2B5EF4-FFF2-40B4-BE49-F238E27FC236}">
                <a16:creationId xmlns:a16="http://schemas.microsoft.com/office/drawing/2014/main" id="{B11B3C31-7E1C-3740-80D2-0E39DBC87455}"/>
              </a:ext>
            </a:extLst>
          </p:cNvPr>
          <p:cNvSpPr>
            <a:spLocks noChangeAspect="1" noChangeArrowheads="1"/>
          </p:cNvSpPr>
          <p:nvPr/>
        </p:nvSpPr>
        <p:spPr bwMode="auto">
          <a:xfrm>
            <a:off x="5943600" y="3276600"/>
            <a:ext cx="2848062" cy="2848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2C95D935-7E32-0248-9C96-D2277A04C0BE}"/>
              </a:ext>
            </a:extLst>
          </p:cNvPr>
          <p:cNvPicPr>
            <a:picLocks noChangeAspect="1"/>
          </p:cNvPicPr>
          <p:nvPr/>
        </p:nvPicPr>
        <p:blipFill>
          <a:blip r:embed="rId6"/>
          <a:stretch>
            <a:fillRect/>
          </a:stretch>
        </p:blipFill>
        <p:spPr>
          <a:xfrm>
            <a:off x="7317646" y="3479702"/>
            <a:ext cx="2948031" cy="1116678"/>
          </a:xfrm>
          <a:prstGeom prst="rect">
            <a:avLst/>
          </a:prstGeom>
        </p:spPr>
      </p:pic>
      <p:sp>
        <p:nvSpPr>
          <p:cNvPr id="18" name="Rectangle 17">
            <a:extLst>
              <a:ext uri="{FF2B5EF4-FFF2-40B4-BE49-F238E27FC236}">
                <a16:creationId xmlns:a16="http://schemas.microsoft.com/office/drawing/2014/main" id="{D43E998F-9BD5-9146-B72E-BB487946167E}"/>
              </a:ext>
            </a:extLst>
          </p:cNvPr>
          <p:cNvSpPr/>
          <p:nvPr/>
        </p:nvSpPr>
        <p:spPr>
          <a:xfrm>
            <a:off x="7267662" y="4546186"/>
            <a:ext cx="2647904" cy="369332"/>
          </a:xfrm>
          <a:prstGeom prst="rect">
            <a:avLst/>
          </a:prstGeom>
        </p:spPr>
        <p:txBody>
          <a:bodyPr wrap="none">
            <a:spAutoFit/>
          </a:bodyPr>
          <a:lstStyle/>
          <a:p>
            <a:r>
              <a:rPr lang="en-US" dirty="0">
                <a:solidFill>
                  <a:schemeClr val="accent2">
                    <a:lumMod val="75000"/>
                  </a:schemeClr>
                </a:solidFill>
              </a:rPr>
              <a:t>https://</a:t>
            </a:r>
            <a:r>
              <a:rPr lang="en-US" dirty="0" err="1">
                <a:solidFill>
                  <a:schemeClr val="accent2">
                    <a:lumMod val="75000"/>
                  </a:schemeClr>
                </a:solidFill>
              </a:rPr>
              <a:t>www.quandl.com</a:t>
            </a:r>
            <a:r>
              <a:rPr lang="en-US" dirty="0">
                <a:solidFill>
                  <a:schemeClr val="accent2">
                    <a:lumMod val="75000"/>
                  </a:schemeClr>
                </a:solidFill>
              </a:rPr>
              <a:t>/</a:t>
            </a:r>
          </a:p>
        </p:txBody>
      </p:sp>
    </p:spTree>
    <p:extLst>
      <p:ext uri="{BB962C8B-B14F-4D97-AF65-F5344CB8AC3E}">
        <p14:creationId xmlns:p14="http://schemas.microsoft.com/office/powerpoint/2010/main" val="419810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9CE3-E0A0-E747-A4E3-B450CE1C4855}"/>
              </a:ext>
            </a:extLst>
          </p:cNvPr>
          <p:cNvSpPr>
            <a:spLocks noGrp="1"/>
          </p:cNvSpPr>
          <p:nvPr>
            <p:ph type="title"/>
          </p:nvPr>
        </p:nvSpPr>
        <p:spPr/>
        <p:txBody>
          <a:bodyPr anchor="t"/>
          <a:lstStyle/>
          <a:p>
            <a:r>
              <a:rPr lang="en-US" dirty="0"/>
              <a:t>Regression, Classification, and Clustering</a:t>
            </a:r>
          </a:p>
        </p:txBody>
      </p:sp>
      <p:pic>
        <p:nvPicPr>
          <p:cNvPr id="5" name="Picture 4">
            <a:extLst>
              <a:ext uri="{FF2B5EF4-FFF2-40B4-BE49-F238E27FC236}">
                <a16:creationId xmlns:a16="http://schemas.microsoft.com/office/drawing/2014/main" id="{13D55C79-27AF-1E41-A444-60B7E5212CD7}"/>
              </a:ext>
            </a:extLst>
          </p:cNvPr>
          <p:cNvPicPr>
            <a:picLocks noChangeAspect="1"/>
          </p:cNvPicPr>
          <p:nvPr/>
        </p:nvPicPr>
        <p:blipFill>
          <a:blip r:embed="rId2"/>
          <a:stretch>
            <a:fillRect/>
          </a:stretch>
        </p:blipFill>
        <p:spPr>
          <a:xfrm>
            <a:off x="0" y="1165596"/>
            <a:ext cx="4221595" cy="5003371"/>
          </a:xfrm>
          <a:prstGeom prst="rect">
            <a:avLst/>
          </a:prstGeom>
        </p:spPr>
      </p:pic>
      <p:pic>
        <p:nvPicPr>
          <p:cNvPr id="7" name="Picture 6">
            <a:extLst>
              <a:ext uri="{FF2B5EF4-FFF2-40B4-BE49-F238E27FC236}">
                <a16:creationId xmlns:a16="http://schemas.microsoft.com/office/drawing/2014/main" id="{31174E83-9F3F-5141-9542-D6B34CCE22C3}"/>
              </a:ext>
            </a:extLst>
          </p:cNvPr>
          <p:cNvPicPr>
            <a:picLocks noChangeAspect="1"/>
          </p:cNvPicPr>
          <p:nvPr/>
        </p:nvPicPr>
        <p:blipFill>
          <a:blip r:embed="rId3"/>
          <a:stretch>
            <a:fillRect/>
          </a:stretch>
        </p:blipFill>
        <p:spPr>
          <a:xfrm>
            <a:off x="4350075" y="1165596"/>
            <a:ext cx="4102100" cy="5041900"/>
          </a:xfrm>
          <a:prstGeom prst="rect">
            <a:avLst/>
          </a:prstGeom>
        </p:spPr>
      </p:pic>
      <p:pic>
        <p:nvPicPr>
          <p:cNvPr id="9" name="Picture 8">
            <a:extLst>
              <a:ext uri="{FF2B5EF4-FFF2-40B4-BE49-F238E27FC236}">
                <a16:creationId xmlns:a16="http://schemas.microsoft.com/office/drawing/2014/main" id="{5C5B3A79-D60F-7246-8343-CD05AD45DC7D}"/>
              </a:ext>
            </a:extLst>
          </p:cNvPr>
          <p:cNvPicPr>
            <a:picLocks noChangeAspect="1"/>
          </p:cNvPicPr>
          <p:nvPr/>
        </p:nvPicPr>
        <p:blipFill>
          <a:blip r:embed="rId4"/>
          <a:stretch>
            <a:fillRect/>
          </a:stretch>
        </p:blipFill>
        <p:spPr>
          <a:xfrm>
            <a:off x="8580655" y="2364737"/>
            <a:ext cx="3611345" cy="2605088"/>
          </a:xfrm>
          <a:prstGeom prst="rect">
            <a:avLst/>
          </a:prstGeom>
        </p:spPr>
      </p:pic>
      <p:sp>
        <p:nvSpPr>
          <p:cNvPr id="10" name="TextBox 9">
            <a:extLst>
              <a:ext uri="{FF2B5EF4-FFF2-40B4-BE49-F238E27FC236}">
                <a16:creationId xmlns:a16="http://schemas.microsoft.com/office/drawing/2014/main" id="{10E082E3-2E00-7747-924C-788096B78B32}"/>
              </a:ext>
            </a:extLst>
          </p:cNvPr>
          <p:cNvSpPr txBox="1"/>
          <p:nvPr/>
        </p:nvSpPr>
        <p:spPr>
          <a:xfrm>
            <a:off x="915886" y="6168967"/>
            <a:ext cx="2389821" cy="369332"/>
          </a:xfrm>
          <a:prstGeom prst="rect">
            <a:avLst/>
          </a:prstGeom>
          <a:noFill/>
        </p:spPr>
        <p:txBody>
          <a:bodyPr wrap="none" rtlCol="0">
            <a:spAutoFit/>
          </a:bodyPr>
          <a:lstStyle/>
          <a:p>
            <a:r>
              <a:rPr lang="en-US" dirty="0">
                <a:solidFill>
                  <a:schemeClr val="accent5">
                    <a:lumMod val="75000"/>
                  </a:schemeClr>
                </a:solidFill>
              </a:rPr>
              <a:t>Continuous Paired Data</a:t>
            </a:r>
          </a:p>
        </p:txBody>
      </p:sp>
      <p:sp>
        <p:nvSpPr>
          <p:cNvPr id="13" name="TextBox 12">
            <a:extLst>
              <a:ext uri="{FF2B5EF4-FFF2-40B4-BE49-F238E27FC236}">
                <a16:creationId xmlns:a16="http://schemas.microsoft.com/office/drawing/2014/main" id="{5A784D35-20C2-CF49-9ABA-FC6822880BCD}"/>
              </a:ext>
            </a:extLst>
          </p:cNvPr>
          <p:cNvSpPr txBox="1"/>
          <p:nvPr/>
        </p:nvSpPr>
        <p:spPr>
          <a:xfrm>
            <a:off x="5466478" y="6123543"/>
            <a:ext cx="1869294" cy="369332"/>
          </a:xfrm>
          <a:prstGeom prst="rect">
            <a:avLst/>
          </a:prstGeom>
          <a:noFill/>
        </p:spPr>
        <p:txBody>
          <a:bodyPr wrap="none" rtlCol="0">
            <a:spAutoFit/>
          </a:bodyPr>
          <a:lstStyle/>
          <a:p>
            <a:r>
              <a:rPr lang="en-US" dirty="0">
                <a:solidFill>
                  <a:schemeClr val="accent5">
                    <a:lumMod val="75000"/>
                  </a:schemeClr>
                </a:solidFill>
              </a:rPr>
              <a:t>Categorical Labels</a:t>
            </a:r>
          </a:p>
        </p:txBody>
      </p:sp>
      <p:sp>
        <p:nvSpPr>
          <p:cNvPr id="14" name="TextBox 13">
            <a:extLst>
              <a:ext uri="{FF2B5EF4-FFF2-40B4-BE49-F238E27FC236}">
                <a16:creationId xmlns:a16="http://schemas.microsoft.com/office/drawing/2014/main" id="{FC0EFCD2-31F4-284C-8C99-12F46AD19F3B}"/>
              </a:ext>
            </a:extLst>
          </p:cNvPr>
          <p:cNvSpPr txBox="1"/>
          <p:nvPr/>
        </p:nvSpPr>
        <p:spPr>
          <a:xfrm>
            <a:off x="9569501" y="6168967"/>
            <a:ext cx="1633652" cy="369332"/>
          </a:xfrm>
          <a:prstGeom prst="rect">
            <a:avLst/>
          </a:prstGeom>
          <a:noFill/>
        </p:spPr>
        <p:txBody>
          <a:bodyPr wrap="none" rtlCol="0">
            <a:spAutoFit/>
          </a:bodyPr>
          <a:lstStyle/>
          <a:p>
            <a:r>
              <a:rPr lang="en-US" dirty="0">
                <a:solidFill>
                  <a:schemeClr val="accent5">
                    <a:lumMod val="75000"/>
                  </a:schemeClr>
                </a:solidFill>
              </a:rPr>
              <a:t>Unlabeled Data</a:t>
            </a:r>
          </a:p>
        </p:txBody>
      </p:sp>
    </p:spTree>
    <p:extLst>
      <p:ext uri="{BB962C8B-B14F-4D97-AF65-F5344CB8AC3E}">
        <p14:creationId xmlns:p14="http://schemas.microsoft.com/office/powerpoint/2010/main" val="4202958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338B-A9C0-944A-9997-FD853E99A4AC}"/>
              </a:ext>
            </a:extLst>
          </p:cNvPr>
          <p:cNvSpPr>
            <a:spLocks noGrp="1"/>
          </p:cNvSpPr>
          <p:nvPr>
            <p:ph type="title"/>
          </p:nvPr>
        </p:nvSpPr>
        <p:spPr/>
        <p:txBody>
          <a:bodyPr/>
          <a:lstStyle/>
          <a:p>
            <a:r>
              <a:rPr lang="en-US" dirty="0"/>
              <a:t>Types of Machine Learning</a:t>
            </a:r>
          </a:p>
        </p:txBody>
      </p:sp>
      <p:pic>
        <p:nvPicPr>
          <p:cNvPr id="5" name="Picture 4">
            <a:extLst>
              <a:ext uri="{FF2B5EF4-FFF2-40B4-BE49-F238E27FC236}">
                <a16:creationId xmlns:a16="http://schemas.microsoft.com/office/drawing/2014/main" id="{D43F77F4-2991-FD4B-A858-C8A0E287C6A4}"/>
              </a:ext>
            </a:extLst>
          </p:cNvPr>
          <p:cNvPicPr>
            <a:picLocks noChangeAspect="1"/>
          </p:cNvPicPr>
          <p:nvPr/>
        </p:nvPicPr>
        <p:blipFill>
          <a:blip r:embed="rId2"/>
          <a:stretch>
            <a:fillRect/>
          </a:stretch>
        </p:blipFill>
        <p:spPr>
          <a:xfrm>
            <a:off x="1702965" y="1811241"/>
            <a:ext cx="8254768" cy="4386397"/>
          </a:xfrm>
          <a:prstGeom prst="rect">
            <a:avLst/>
          </a:prstGeom>
        </p:spPr>
      </p:pic>
    </p:spTree>
    <p:extLst>
      <p:ext uri="{BB962C8B-B14F-4D97-AF65-F5344CB8AC3E}">
        <p14:creationId xmlns:p14="http://schemas.microsoft.com/office/powerpoint/2010/main" val="327105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B5B5-74C3-5B41-8F81-6D1EE6D664ED}"/>
              </a:ext>
            </a:extLst>
          </p:cNvPr>
          <p:cNvSpPr>
            <a:spLocks noGrp="1"/>
          </p:cNvSpPr>
          <p:nvPr>
            <p:ph type="title"/>
          </p:nvPr>
        </p:nvSpPr>
        <p:spPr/>
        <p:txBody>
          <a:bodyPr/>
          <a:lstStyle/>
          <a:p>
            <a:r>
              <a:rPr lang="en-US" dirty="0"/>
              <a:t>Autism screening in Children</a:t>
            </a:r>
          </a:p>
        </p:txBody>
      </p:sp>
      <p:sp>
        <p:nvSpPr>
          <p:cNvPr id="3" name="Content Placeholder 2">
            <a:extLst>
              <a:ext uri="{FF2B5EF4-FFF2-40B4-BE49-F238E27FC236}">
                <a16:creationId xmlns:a16="http://schemas.microsoft.com/office/drawing/2014/main" id="{4FD50B42-902C-8646-92E1-172CC827A524}"/>
              </a:ext>
            </a:extLst>
          </p:cNvPr>
          <p:cNvSpPr>
            <a:spLocks noGrp="1"/>
          </p:cNvSpPr>
          <p:nvPr>
            <p:ph idx="1"/>
          </p:nvPr>
        </p:nvSpPr>
        <p:spPr/>
        <p:txBody>
          <a:bodyPr>
            <a:normAutofit/>
          </a:bodyPr>
          <a:lstStyle/>
          <a:p>
            <a:pPr marL="0" indent="0">
              <a:buNone/>
            </a:pPr>
            <a:r>
              <a:rPr lang="en-US" sz="1800" b="1" dirty="0"/>
              <a:t>Brief:</a:t>
            </a:r>
          </a:p>
          <a:p>
            <a:pPr marL="457200" lvl="1" indent="0">
              <a:buNone/>
            </a:pPr>
            <a:r>
              <a:rPr lang="en-US" sz="1400" dirty="0"/>
              <a:t>Autism spectrum disorder (ASD) is associated with life-long healthcare costs. This can be mitigated by early diagnosis. Meanwhile, rate of cases are increasing. Presently, very limited autism datasets associated with clinical or screening are available and most of them are genetic in nature. Hence, we propose a new dataset related to autism screening of adults that contained 20 features to be utilized for further analysis especially in determining influential autistic traits and improving the classification of ASD cases. </a:t>
            </a:r>
          </a:p>
          <a:p>
            <a:pPr marL="0" indent="0">
              <a:buNone/>
            </a:pPr>
            <a:r>
              <a:rPr lang="en-US" sz="1800" b="1" dirty="0"/>
              <a:t>Dataset sourced from UCI ML archive:</a:t>
            </a:r>
          </a:p>
          <a:p>
            <a:pPr marL="457200" lvl="1" indent="0">
              <a:buNone/>
            </a:pPr>
            <a:r>
              <a:rPr lang="en-US" sz="1800" dirty="0">
                <a:hlinkClick r:id="rId2"/>
              </a:rPr>
              <a:t>https://archive.ics.uci.edu/ml/datasets/Autistic+Spectrum+Disorder+Screening+Data+for+Children++#</a:t>
            </a:r>
            <a:endParaRPr lang="en-US" sz="1800" dirty="0"/>
          </a:p>
          <a:p>
            <a:pPr marL="0" indent="0">
              <a:buNone/>
            </a:pPr>
            <a:r>
              <a:rPr lang="en-US" sz="1800" b="1" dirty="0"/>
              <a:t>Relevant Papers:</a:t>
            </a:r>
            <a:endParaRPr lang="en-US" sz="1800" dirty="0"/>
          </a:p>
          <a:p>
            <a:pPr marL="342900" indent="-342900">
              <a:buFont typeface="+mj-lt"/>
              <a:buAutoNum type="arabicPeriod"/>
            </a:pPr>
            <a:r>
              <a:rPr lang="en-US" sz="1800" dirty="0" err="1"/>
              <a:t>Thabtah</a:t>
            </a:r>
            <a:r>
              <a:rPr lang="en-US" sz="1800" dirty="0"/>
              <a:t>, F. (2017). Autism Spectrum Disorder Screening: Machine Learning Adaptation and DSM-5 Fulfillment. Proceedings of the 1st International Conference on Medical and Health Informatics 2017, pp.1-6. Taichung City, Taiwan, ACM.</a:t>
            </a:r>
          </a:p>
          <a:p>
            <a:pPr marL="342900" indent="-342900">
              <a:buFont typeface="+mj-lt"/>
              <a:buAutoNum type="arabicPeriod"/>
            </a:pPr>
            <a:r>
              <a:rPr lang="en-US" sz="1800" dirty="0" err="1"/>
              <a:t>Thabtah</a:t>
            </a:r>
            <a:r>
              <a:rPr lang="en-US" sz="1800" dirty="0"/>
              <a:t>, F. (2017). </a:t>
            </a:r>
            <a:r>
              <a:rPr lang="en-US" sz="1800" dirty="0" err="1"/>
              <a:t>ASDTests</a:t>
            </a:r>
            <a:r>
              <a:rPr lang="en-US" sz="1800" dirty="0"/>
              <a:t>. A mobile app for ASD screening. </a:t>
            </a:r>
            <a:r>
              <a:rPr lang="en-US" sz="1800" dirty="0" err="1"/>
              <a:t>www.asdtests.com</a:t>
            </a:r>
            <a:r>
              <a:rPr lang="en-US" sz="1800" dirty="0"/>
              <a:t> [accessed December 20th, 2017].</a:t>
            </a:r>
          </a:p>
          <a:p>
            <a:pPr marL="342900" indent="-342900">
              <a:buFont typeface="+mj-lt"/>
              <a:buAutoNum type="arabicPeriod"/>
            </a:pPr>
            <a:r>
              <a:rPr lang="en-US" sz="1800" dirty="0" err="1"/>
              <a:t>Thabtah</a:t>
            </a:r>
            <a:r>
              <a:rPr lang="en-US" sz="1800" dirty="0"/>
              <a:t>, F. (2017). Machine Learning in Autistic Spectrum Disorder </a:t>
            </a:r>
            <a:r>
              <a:rPr lang="en-US" sz="1800" dirty="0" err="1"/>
              <a:t>Behavioural</a:t>
            </a:r>
            <a:r>
              <a:rPr lang="en-US" sz="1800" dirty="0"/>
              <a:t> Research: A Review. To Appear in Informatics for Health and Social Care Journal. December, 2017 (in press)</a:t>
            </a:r>
          </a:p>
        </p:txBody>
      </p:sp>
    </p:spTree>
    <p:extLst>
      <p:ext uri="{BB962C8B-B14F-4D97-AF65-F5344CB8AC3E}">
        <p14:creationId xmlns:p14="http://schemas.microsoft.com/office/powerpoint/2010/main" val="215459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2183</Words>
  <Application>Microsoft Macintosh PowerPoint</Application>
  <PresentationFormat>Widescreen</PresentationFormat>
  <Paragraphs>321</Paragraphs>
  <Slides>38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Office Theme</vt:lpstr>
      <vt:lpstr>Bioinformatics Bootcamp</vt:lpstr>
      <vt:lpstr>Contact Info</vt:lpstr>
      <vt:lpstr>Part II : Overview</vt:lpstr>
      <vt:lpstr>Distinguishing Data, Information, and Knowledge</vt:lpstr>
      <vt:lpstr>What is data?</vt:lpstr>
      <vt:lpstr>Fantastic Data and where to find them </vt:lpstr>
      <vt:lpstr>Regression, Classification, and Clustering</vt:lpstr>
      <vt:lpstr>Types of Machine Learning</vt:lpstr>
      <vt:lpstr>Autism screening in Children</vt:lpstr>
      <vt:lpstr>Data description distributed along with data</vt:lpstr>
      <vt:lpstr>Data description distributed along with data</vt:lpstr>
      <vt:lpstr>Weka for EDA</vt:lpstr>
      <vt:lpstr>Weka for EDA</vt:lpstr>
      <vt:lpstr>Weka for EDA</vt:lpstr>
      <vt:lpstr>Weka for EDA</vt:lpstr>
      <vt:lpstr>Weka for EDA</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PowerPoint Presentation</vt:lpstr>
      <vt:lpstr>Hypothesis Generation vs Hypothesis Testing</vt:lpstr>
      <vt:lpstr>PowerPoint Presentation</vt:lpstr>
      <vt:lpstr>On P-values</vt:lpstr>
      <vt:lpstr>Hypothesis test and Significance test</vt:lpstr>
      <vt:lpstr>Contradictory Instructions</vt:lpstr>
      <vt:lpstr>P-values are not linear</vt:lpstr>
      <vt:lpstr>Story telling and P-hacking</vt:lpstr>
      <vt:lpstr>PowerPoint Presentation</vt:lpstr>
      <vt:lpstr>PowerPoint Presentation</vt:lpstr>
      <vt:lpstr>Partitioning: The 70-30 Rule</vt:lpstr>
      <vt:lpstr>Maintaining Integrity</vt:lpstr>
      <vt:lpstr>K-fold Cross Validation</vt:lpstr>
      <vt:lpstr>Bootstrapping</vt:lpstr>
      <vt:lpstr>Ensemble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Montemayor, Daniel</dc:creator>
  <cp:lastModifiedBy>Montemayor, Daniel</cp:lastModifiedBy>
  <cp:revision>98</cp:revision>
  <dcterms:created xsi:type="dcterms:W3CDTF">2020-01-28T14:23:16Z</dcterms:created>
  <dcterms:modified xsi:type="dcterms:W3CDTF">2021-06-30T22:18:07Z</dcterms:modified>
</cp:coreProperties>
</file>